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6" r:id="rId8"/>
    <p:sldId id="282" r:id="rId9"/>
    <p:sldId id="267" r:id="rId10"/>
    <p:sldId id="268" r:id="rId11"/>
    <p:sldId id="283" r:id="rId12"/>
    <p:sldId id="270" r:id="rId13"/>
    <p:sldId id="272" r:id="rId14"/>
    <p:sldId id="284" r:id="rId15"/>
    <p:sldId id="273" r:id="rId16"/>
    <p:sldId id="275" r:id="rId17"/>
    <p:sldId id="276" r:id="rId18"/>
    <p:sldId id="277" r:id="rId19"/>
    <p:sldId id="278" r:id="rId20"/>
    <p:sldId id="279" r:id="rId21"/>
    <p:sldId id="280" r:id="rId22"/>
    <p:sldId id="281" r:id="rId23"/>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Estilo oscuro 1 - Énfasis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1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D:\CONCEPCION\MIS%20DOCUMENTOS%202026\RENDICION%20DE%20CUENTAS%202025\datos%20rendicion%20de%20cuenta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CONCEPCION\MIS%20DOCUMENTOS%202026\RENDICION%20DE%20CUENTAS%202025\datos%20rendicion%20de%20cuenta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CONCEPCION\MIS%20DOCUMENTOS%202026\RENDICION%20DE%20CUENTAS%202025\datos%20rendicion%20de%20cuenta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EC"/>
              <a:t>INGRESOS 2025</a:t>
            </a:r>
          </a:p>
        </c:rich>
      </c:tx>
      <c:layout>
        <c:manualLayout>
          <c:xMode val="edge"/>
          <c:yMode val="edge"/>
          <c:x val="0.35968044619422573"/>
          <c:y val="2.7777777777777776E-2"/>
        </c:manualLayout>
      </c:layout>
      <c:overlay val="0"/>
      <c:spPr>
        <a:noFill/>
        <a:ln>
          <a:noFill/>
        </a:ln>
        <a:effectLst/>
      </c:spPr>
      <c:txPr>
        <a:bodyPr rot="0" spcFirstLastPara="1" vertOverflow="ellipsis" vert="horz" wrap="square" anchor="ctr" anchorCtr="1"/>
        <a:lstStyle/>
        <a:p>
          <a:pPr>
            <a:defRPr sz="192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EC"/>
        </a:p>
      </c:txPr>
    </c:title>
    <c:autoTitleDeleted val="0"/>
    <c:plotArea>
      <c:layout/>
      <c:barChart>
        <c:barDir val="col"/>
        <c:grouping val="clustered"/>
        <c:varyColors val="0"/>
        <c:ser>
          <c:idx val="0"/>
          <c:order val="0"/>
          <c:tx>
            <c:strRef>
              <c:f>Hoja1!$B$2</c:f>
              <c:strCache>
                <c:ptCount val="1"/>
                <c:pt idx="0">
                  <c:v>RECAUDADO</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Hoja1!$A$3:$A$8</c:f>
              <c:strCache>
                <c:ptCount val="6"/>
                <c:pt idx="0">
                  <c:v>Ingreso Funeraria</c:v>
                </c:pt>
                <c:pt idx="1">
                  <c:v>Ingresos por alquiler de tractor</c:v>
                </c:pt>
                <c:pt idx="2">
                  <c:v>Ingresos del Ministerio de Finanzas</c:v>
                </c:pt>
                <c:pt idx="3">
                  <c:v>Ingresos Convenios GAD Provincial del Carchi</c:v>
                </c:pt>
                <c:pt idx="4">
                  <c:v>Ingresos Convenios MIES Carchi</c:v>
                </c:pt>
                <c:pt idx="5">
                  <c:v>Ingreso seguro Camioneta</c:v>
                </c:pt>
              </c:strCache>
            </c:strRef>
          </c:cat>
          <c:val>
            <c:numRef>
              <c:f>Hoja1!$B$3:$B$8</c:f>
              <c:numCache>
                <c:formatCode>#,##0.00</c:formatCode>
                <c:ptCount val="6"/>
                <c:pt idx="0">
                  <c:v>240</c:v>
                </c:pt>
                <c:pt idx="1">
                  <c:v>17797.5</c:v>
                </c:pt>
                <c:pt idx="2">
                  <c:v>221794.08</c:v>
                </c:pt>
                <c:pt idx="3">
                  <c:v>5000</c:v>
                </c:pt>
                <c:pt idx="4">
                  <c:v>40895.64</c:v>
                </c:pt>
                <c:pt idx="5">
                  <c:v>15000</c:v>
                </c:pt>
              </c:numCache>
            </c:numRef>
          </c:val>
          <c:extLst>
            <c:ext xmlns:c16="http://schemas.microsoft.com/office/drawing/2014/chart" uri="{C3380CC4-5D6E-409C-BE32-E72D297353CC}">
              <c16:uniqueId val="{00000000-571A-49D9-ACEF-48E4957BF970}"/>
            </c:ext>
          </c:extLst>
        </c:ser>
        <c:ser>
          <c:idx val="1"/>
          <c:order val="1"/>
          <c:tx>
            <c:strRef>
              <c:f>Hoja1!$C$2</c:f>
              <c:strCache>
                <c:ptCount val="1"/>
                <c:pt idx="0">
                  <c:v>POR COBRAR</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Hoja1!$A$3:$A$8</c:f>
              <c:strCache>
                <c:ptCount val="6"/>
                <c:pt idx="0">
                  <c:v>Ingreso Funeraria</c:v>
                </c:pt>
                <c:pt idx="1">
                  <c:v>Ingresos por alquiler de tractor</c:v>
                </c:pt>
                <c:pt idx="2">
                  <c:v>Ingresos del Ministerio de Finanzas</c:v>
                </c:pt>
                <c:pt idx="3">
                  <c:v>Ingresos Convenios GAD Provincial del Carchi</c:v>
                </c:pt>
                <c:pt idx="4">
                  <c:v>Ingresos Convenios MIES Carchi</c:v>
                </c:pt>
                <c:pt idx="5">
                  <c:v>Ingreso seguro Camioneta</c:v>
                </c:pt>
              </c:strCache>
            </c:strRef>
          </c:cat>
          <c:val>
            <c:numRef>
              <c:f>Hoja1!$C$3:$C$8</c:f>
              <c:numCache>
                <c:formatCode>#,##0.00</c:formatCode>
                <c:ptCount val="6"/>
                <c:pt idx="1">
                  <c:v>4228</c:v>
                </c:pt>
              </c:numCache>
            </c:numRef>
          </c:val>
          <c:extLst>
            <c:ext xmlns:c16="http://schemas.microsoft.com/office/drawing/2014/chart" uri="{C3380CC4-5D6E-409C-BE32-E72D297353CC}">
              <c16:uniqueId val="{00000001-571A-49D9-ACEF-48E4957BF970}"/>
            </c:ext>
          </c:extLst>
        </c:ser>
        <c:dLbls>
          <c:showLegendKey val="0"/>
          <c:showVal val="0"/>
          <c:showCatName val="0"/>
          <c:showSerName val="0"/>
          <c:showPercent val="0"/>
          <c:showBubbleSize val="0"/>
        </c:dLbls>
        <c:gapWidth val="100"/>
        <c:overlap val="-24"/>
        <c:axId val="687362048"/>
        <c:axId val="687357152"/>
      </c:barChart>
      <c:catAx>
        <c:axId val="68736204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es-EC"/>
          </a:p>
        </c:txPr>
        <c:crossAx val="687357152"/>
        <c:crosses val="autoZero"/>
        <c:auto val="1"/>
        <c:lblAlgn val="ctr"/>
        <c:lblOffset val="100"/>
        <c:noMultiLvlLbl val="0"/>
      </c:catAx>
      <c:valAx>
        <c:axId val="687357152"/>
        <c:scaling>
          <c:orientation val="minMax"/>
        </c:scaling>
        <c:delete val="0"/>
        <c:axPos val="l"/>
        <c:majorGridlines>
          <c:spPr>
            <a:ln w="9525" cap="flat" cmpd="sng" algn="ctr">
              <a:solidFill>
                <a:schemeClr val="lt1">
                  <a:lumMod val="95000"/>
                  <a:alpha val="10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es-EC"/>
          </a:p>
        </c:txPr>
        <c:crossAx val="68736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es-EC"/>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600"/>
      </a:pPr>
      <a:endParaRPr lang="es-EC"/>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EC"/>
              <a:t>GASTOS 2025</a:t>
            </a:r>
          </a:p>
        </c:rich>
      </c:tx>
      <c:overlay val="0"/>
      <c:spPr>
        <a:noFill/>
        <a:ln>
          <a:noFill/>
        </a:ln>
        <a:effectLst/>
      </c:spPr>
      <c:txPr>
        <a:bodyPr rot="0" spcFirstLastPara="1" vertOverflow="ellipsis" vert="horz" wrap="square" anchor="ctr" anchorCtr="1"/>
        <a:lstStyle/>
        <a:p>
          <a:pPr>
            <a:defRPr sz="168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EC"/>
        </a:p>
      </c:txPr>
    </c:title>
    <c:autoTitleDeleted val="0"/>
    <c:plotArea>
      <c:layout/>
      <c:barChart>
        <c:barDir val="bar"/>
        <c:grouping val="clustered"/>
        <c:varyColors val="0"/>
        <c:ser>
          <c:idx val="0"/>
          <c:order val="0"/>
          <c:tx>
            <c:strRef>
              <c:f>Hoja1!$B$20</c:f>
              <c:strCache>
                <c:ptCount val="1"/>
                <c:pt idx="0">
                  <c:v>EJECUTADO</c:v>
                </c:pt>
              </c:strCache>
            </c:strRef>
          </c:tx>
          <c:spPr>
            <a:gradFill rotWithShape="1">
              <a:gsLst>
                <a:gs pos="0">
                  <a:schemeClr val="accent2">
                    <a:tint val="96000"/>
                    <a:lumMod val="100000"/>
                  </a:schemeClr>
                </a:gs>
                <a:gs pos="78000">
                  <a:schemeClr val="accent2">
                    <a:shade val="94000"/>
                    <a:lumMod val="94000"/>
                  </a:scheme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10"/>
              <c:layout>
                <c:manualLayout>
                  <c:x val="3.0555555555555555E-2"/>
                  <c:y val="-5.103165357703211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464-4B8C-9673-607B6150A3CA}"/>
                </c:ext>
              </c:extLst>
            </c:dLbl>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Hoja1!$A$21:$A$37</c:f>
              <c:strCache>
                <c:ptCount val="17"/>
                <c:pt idx="0">
                  <c:v>GASTOS ADMINISTRATIVOS</c:v>
                </c:pt>
                <c:pt idx="1">
                  <c:v>DOTACIÓN DEL SERVICIO DE INTERNET A TRAVÉS DE LAS ZONAS WIFI DE LAS COMUNIDADES DE LA PARROQUIA RURAL DE LA CONCEPCIÓN</c:v>
                </c:pt>
                <c:pt idx="2">
                  <c:v>CONVENIO MECANIZACION AGRICOLA (ADQUISICION TRACTOR)</c:v>
                </c:pt>
                <c:pt idx="3">
                  <c:v>PROGRAMA DE MECANIZACIÓN AGRÍCOLA EN LA PARROQUIA LA CONCEPCIÓN</c:v>
                </c:pt>
                <c:pt idx="4">
                  <c:v>CONVENIO TRANSPORTE ESCOLAR</c:v>
                </c:pt>
                <c:pt idx="5">
                  <c:v>FOMENTO RESCATE DE COSTUMBRES, TRADICIONES, Y MEMORIA PARROQUIA LA CONCEPCIÓN AÑO 2025</c:v>
                </c:pt>
                <c:pt idx="6">
                  <c:v>ATENCION GRUPOS PRIORITARIOS PARROQUIA LA CONCEPCION</c:v>
                </c:pt>
                <c:pt idx="7">
                  <c:v>CONVENIO CDI NIDO FELIZ</c:v>
                </c:pt>
                <c:pt idx="8">
                  <c:v>FOMENTO RESCATE DE COSTUMBRES, TRADICIONES Y MEMORIA HISTÓRICA DE 16 COMUNIDADES DE LA PARROQUIA LA CONCEPCIÓN</c:v>
                </c:pt>
                <c:pt idx="9">
                  <c:v>FORTALECIMIENTO DE LAS CAPACIDADES OPERATIVAS DE LOS PUNTOS DIGITALES DE LA PARROQUIA LA CONCEPCIÓN, CANTÓN MIRA</c:v>
                </c:pt>
                <c:pt idx="10">
                  <c:v>PROGRAMA DE COMPRA DE MATERIALES, INSUMOS, SUMINISTROS, MUEBLES, MANTENIMIENTO DEL PARQUE AUTOMOTOR Y MANTENIMIENTO DE LOS ESPACIOS DEL GAD PARROQUIAL</c:v>
                </c:pt>
                <c:pt idx="11">
                  <c:v>ADQUISICIÓN MATERIALES DE FERRETERIA MANTENIMIENTO ESPACIOS PUBLICOS</c:v>
                </c:pt>
                <c:pt idx="12">
                  <c:v>GASTO TRABAJADOR PARRROQUIAL</c:v>
                </c:pt>
                <c:pt idx="13">
                  <c:v>PROGRAMA DE BRIGADA CONTRA INCENDIOS ACUS</c:v>
                </c:pt>
                <c:pt idx="14">
                  <c:v>CONTRAPARTE CUBIERTAS MILAGRO, LA LOMA, ROSAL</c:v>
                </c:pt>
                <c:pt idx="15">
                  <c:v>RECUPERACION SEGURO CAMIONETA</c:v>
                </c:pt>
                <c:pt idx="16">
                  <c:v>Saldos arrastre para convenios 2026</c:v>
                </c:pt>
              </c:strCache>
            </c:strRef>
          </c:cat>
          <c:val>
            <c:numRef>
              <c:f>Hoja1!$B$21:$B$37</c:f>
              <c:numCache>
                <c:formatCode>#,##0.00</c:formatCode>
                <c:ptCount val="17"/>
                <c:pt idx="0">
                  <c:v>81813.259999999995</c:v>
                </c:pt>
                <c:pt idx="1">
                  <c:v>0</c:v>
                </c:pt>
                <c:pt idx="2">
                  <c:v>13320</c:v>
                </c:pt>
                <c:pt idx="3">
                  <c:v>23774.16</c:v>
                </c:pt>
                <c:pt idx="4">
                  <c:v>12698.32</c:v>
                </c:pt>
                <c:pt idx="5">
                  <c:v>12500</c:v>
                </c:pt>
                <c:pt idx="6">
                  <c:v>7000</c:v>
                </c:pt>
                <c:pt idx="7">
                  <c:v>49991.38</c:v>
                </c:pt>
                <c:pt idx="8">
                  <c:v>3600</c:v>
                </c:pt>
                <c:pt idx="9">
                  <c:v>1603.15</c:v>
                </c:pt>
                <c:pt idx="10">
                  <c:v>18728.32</c:v>
                </c:pt>
                <c:pt idx="11">
                  <c:v>2195</c:v>
                </c:pt>
                <c:pt idx="12">
                  <c:v>7775.27</c:v>
                </c:pt>
              </c:numCache>
            </c:numRef>
          </c:val>
          <c:extLst>
            <c:ext xmlns:c16="http://schemas.microsoft.com/office/drawing/2014/chart" uri="{C3380CC4-5D6E-409C-BE32-E72D297353CC}">
              <c16:uniqueId val="{00000001-B464-4B8C-9673-607B6150A3CA}"/>
            </c:ext>
          </c:extLst>
        </c:ser>
        <c:ser>
          <c:idx val="1"/>
          <c:order val="1"/>
          <c:tx>
            <c:strRef>
              <c:f>Hoja1!$C$20</c:f>
              <c:strCache>
                <c:ptCount val="1"/>
                <c:pt idx="0">
                  <c:v>POR PAGAR 2026</c:v>
                </c:pt>
              </c:strCache>
            </c:strRef>
          </c:tx>
          <c:spPr>
            <a:gradFill rotWithShape="1">
              <a:gsLst>
                <a:gs pos="0">
                  <a:schemeClr val="accent4">
                    <a:tint val="96000"/>
                    <a:lumMod val="100000"/>
                  </a:schemeClr>
                </a:gs>
                <a:gs pos="78000">
                  <a:schemeClr val="accent4">
                    <a:shade val="94000"/>
                    <a:lumMod val="94000"/>
                  </a:scheme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s-EC"/>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Hoja1!$A$21:$A$37</c:f>
              <c:strCache>
                <c:ptCount val="17"/>
                <c:pt idx="0">
                  <c:v>GASTOS ADMINISTRATIVOS</c:v>
                </c:pt>
                <c:pt idx="1">
                  <c:v>DOTACIÓN DEL SERVICIO DE INTERNET A TRAVÉS DE LAS ZONAS WIFI DE LAS COMUNIDADES DE LA PARROQUIA RURAL DE LA CONCEPCIÓN</c:v>
                </c:pt>
                <c:pt idx="2">
                  <c:v>CONVENIO MECANIZACION AGRICOLA (ADQUISICION TRACTOR)</c:v>
                </c:pt>
                <c:pt idx="3">
                  <c:v>PROGRAMA DE MECANIZACIÓN AGRÍCOLA EN LA PARROQUIA LA CONCEPCIÓN</c:v>
                </c:pt>
                <c:pt idx="4">
                  <c:v>CONVENIO TRANSPORTE ESCOLAR</c:v>
                </c:pt>
                <c:pt idx="5">
                  <c:v>FOMENTO RESCATE DE COSTUMBRES, TRADICIONES, Y MEMORIA PARROQUIA LA CONCEPCIÓN AÑO 2025</c:v>
                </c:pt>
                <c:pt idx="6">
                  <c:v>ATENCION GRUPOS PRIORITARIOS PARROQUIA LA CONCEPCION</c:v>
                </c:pt>
                <c:pt idx="7">
                  <c:v>CONVENIO CDI NIDO FELIZ</c:v>
                </c:pt>
                <c:pt idx="8">
                  <c:v>FOMENTO RESCATE DE COSTUMBRES, TRADICIONES Y MEMORIA HISTÓRICA DE 16 COMUNIDADES DE LA PARROQUIA LA CONCEPCIÓN</c:v>
                </c:pt>
                <c:pt idx="9">
                  <c:v>FORTALECIMIENTO DE LAS CAPACIDADES OPERATIVAS DE LOS PUNTOS DIGITALES DE LA PARROQUIA LA CONCEPCIÓN, CANTÓN MIRA</c:v>
                </c:pt>
                <c:pt idx="10">
                  <c:v>PROGRAMA DE COMPRA DE MATERIALES, INSUMOS, SUMINISTROS, MUEBLES, MANTENIMIENTO DEL PARQUE AUTOMOTOR Y MANTENIMIENTO DE LOS ESPACIOS DEL GAD PARROQUIAL</c:v>
                </c:pt>
                <c:pt idx="11">
                  <c:v>ADQUISICIÓN MATERIALES DE FERRETERIA MANTENIMIENTO ESPACIOS PUBLICOS</c:v>
                </c:pt>
                <c:pt idx="12">
                  <c:v>GASTO TRABAJADOR PARRROQUIAL</c:v>
                </c:pt>
                <c:pt idx="13">
                  <c:v>PROGRAMA DE BRIGADA CONTRA INCENDIOS ACUS</c:v>
                </c:pt>
                <c:pt idx="14">
                  <c:v>CONTRAPARTE CUBIERTAS MILAGRO, LA LOMA, ROSAL</c:v>
                </c:pt>
                <c:pt idx="15">
                  <c:v>RECUPERACION SEGURO CAMIONETA</c:v>
                </c:pt>
                <c:pt idx="16">
                  <c:v>Saldos arrastre para convenios 2026</c:v>
                </c:pt>
              </c:strCache>
            </c:strRef>
          </c:cat>
          <c:val>
            <c:numRef>
              <c:f>Hoja1!$C$21:$C$37</c:f>
              <c:numCache>
                <c:formatCode>#,##0.00</c:formatCode>
                <c:ptCount val="17"/>
                <c:pt idx="1">
                  <c:v>3352</c:v>
                </c:pt>
                <c:pt idx="4">
                  <c:v>10301.68</c:v>
                </c:pt>
                <c:pt idx="10">
                  <c:v>3450.45</c:v>
                </c:pt>
                <c:pt idx="13">
                  <c:v>2000</c:v>
                </c:pt>
                <c:pt idx="14">
                  <c:v>21000</c:v>
                </c:pt>
                <c:pt idx="15">
                  <c:v>15000</c:v>
                </c:pt>
                <c:pt idx="16">
                  <c:v>10624.23</c:v>
                </c:pt>
              </c:numCache>
            </c:numRef>
          </c:val>
          <c:extLst>
            <c:ext xmlns:c16="http://schemas.microsoft.com/office/drawing/2014/chart" uri="{C3380CC4-5D6E-409C-BE32-E72D297353CC}">
              <c16:uniqueId val="{00000002-B464-4B8C-9673-607B6150A3CA}"/>
            </c:ext>
          </c:extLst>
        </c:ser>
        <c:dLbls>
          <c:showLegendKey val="0"/>
          <c:showVal val="0"/>
          <c:showCatName val="0"/>
          <c:showSerName val="0"/>
          <c:showPercent val="0"/>
          <c:showBubbleSize val="0"/>
        </c:dLbls>
        <c:gapWidth val="115"/>
        <c:overlap val="-20"/>
        <c:axId val="687358784"/>
        <c:axId val="687358240"/>
      </c:barChart>
      <c:catAx>
        <c:axId val="687358784"/>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s-EC"/>
          </a:p>
        </c:txPr>
        <c:crossAx val="687358240"/>
        <c:crosses val="autoZero"/>
        <c:auto val="1"/>
        <c:lblAlgn val="ctr"/>
        <c:lblOffset val="100"/>
        <c:noMultiLvlLbl val="0"/>
      </c:catAx>
      <c:valAx>
        <c:axId val="687358240"/>
        <c:scaling>
          <c:orientation val="minMax"/>
        </c:scaling>
        <c:delete val="0"/>
        <c:axPos val="b"/>
        <c:majorGridlines>
          <c:spPr>
            <a:ln w="9525" cap="flat" cmpd="sng" algn="ctr">
              <a:solidFill>
                <a:schemeClr val="lt1">
                  <a:lumMod val="95000"/>
                  <a:alpha val="10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s-EC"/>
          </a:p>
        </c:txPr>
        <c:crossAx val="68735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es-EC"/>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400"/>
      </a:pPr>
      <a:endParaRPr lang="es-EC"/>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6">
                      <a:tint val="96000"/>
                      <a:lumMod val="100000"/>
                    </a:schemeClr>
                  </a:gs>
                  <a:gs pos="78000">
                    <a:schemeClr val="accent6">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1-8710-42A1-9A85-093442B96734}"/>
              </c:ext>
            </c:extLst>
          </c:dPt>
          <c:dPt>
            <c:idx val="1"/>
            <c:bubble3D val="0"/>
            <c:spPr>
              <a:gradFill rotWithShape="1">
                <a:gsLst>
                  <a:gs pos="0">
                    <a:schemeClr val="accent5">
                      <a:tint val="96000"/>
                      <a:lumMod val="100000"/>
                    </a:schemeClr>
                  </a:gs>
                  <a:gs pos="78000">
                    <a:schemeClr val="accent5">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3-8710-42A1-9A85-093442B96734}"/>
              </c:ext>
            </c:extLst>
          </c:dPt>
          <c:dLbls>
            <c:dLbl>
              <c:idx val="1"/>
              <c:tx>
                <c:rich>
                  <a:bodyPr/>
                  <a:lstStyle/>
                  <a:p>
                    <a:fld id="{01623308-95EF-4C2F-9321-02781E74E70B}" type="VALUE">
                      <a:rPr lang="en-US"/>
                      <a:pPr/>
                      <a:t>[VALOR]</a:t>
                    </a:fld>
                    <a:r>
                      <a:rPr lang="en-US" baseline="0"/>
                      <a:t>; </a:t>
                    </a:r>
                  </a:p>
                  <a:p>
                    <a:fld id="{25F977E4-084B-4632-A565-B22320AC58FE}" type="PERCENTAGE">
                      <a:rPr lang="en-US" baseline="0"/>
                      <a:pPr/>
                      <a:t>[PORCENTAJE]</a:t>
                    </a:fld>
                    <a:endParaRPr lang="es-EC"/>
                  </a:p>
                </c:rich>
              </c:tx>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710-42A1-9A85-093442B96734}"/>
                </c:ext>
              </c:extLst>
            </c:dLbl>
            <c:spPr>
              <a:noFill/>
              <a:ln>
                <a:noFill/>
              </a:ln>
              <a:effectLst/>
            </c:spPr>
            <c:txPr>
              <a:bodyPr rot="0" spcFirstLastPara="1" vertOverflow="ellipsis" vert="horz" wrap="square" anchor="ctr" anchorCtr="1"/>
              <a:lstStyle/>
              <a:p>
                <a:pPr>
                  <a:defRPr sz="2000" b="0" i="0" u="none" strike="noStrike" kern="1200" baseline="0">
                    <a:solidFill>
                      <a:schemeClr val="lt1">
                        <a:lumMod val="85000"/>
                      </a:schemeClr>
                    </a:solidFill>
                    <a:latin typeface="+mn-lt"/>
                    <a:ea typeface="+mn-ea"/>
                    <a:cs typeface="+mn-cs"/>
                  </a:defRPr>
                </a:pPr>
                <a:endParaRPr lang="es-EC"/>
              </a:p>
            </c:txPr>
            <c:dLblPos val="ctr"/>
            <c:showLegendKey val="0"/>
            <c:showVal val="1"/>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Hoja1!$A$62:$A$63</c:f>
              <c:strCache>
                <c:ptCount val="2"/>
                <c:pt idx="0">
                  <c:v>INGRESOS GESTION PARA OBRAS</c:v>
                </c:pt>
                <c:pt idx="1">
                  <c:v>APORTES PROPIOS</c:v>
                </c:pt>
              </c:strCache>
            </c:strRef>
          </c:cat>
          <c:val>
            <c:numRef>
              <c:f>Hoja1!$B$62:$B$63</c:f>
              <c:numCache>
                <c:formatCode>#,##0.00</c:formatCode>
                <c:ptCount val="2"/>
                <c:pt idx="0">
                  <c:v>274735.85000000003</c:v>
                </c:pt>
                <c:pt idx="1">
                  <c:v>78347</c:v>
                </c:pt>
              </c:numCache>
            </c:numRef>
          </c:val>
          <c:extLst>
            <c:ext xmlns:c16="http://schemas.microsoft.com/office/drawing/2014/chart" uri="{C3380CC4-5D6E-409C-BE32-E72D297353CC}">
              <c16:uniqueId val="{00000004-8710-42A1-9A85-093442B96734}"/>
            </c:ext>
          </c:extLst>
        </c:ser>
        <c:dLbls>
          <c:dLblPos val="ctr"/>
          <c:showLegendKey val="0"/>
          <c:showVal val="0"/>
          <c:showCatName val="0"/>
          <c:showSerName val="0"/>
          <c:showPercent val="1"/>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lt1">
                  <a:lumMod val="85000"/>
                </a:schemeClr>
              </a:solidFill>
              <a:latin typeface="+mn-lt"/>
              <a:ea typeface="+mn-ea"/>
              <a:cs typeface="+mn-cs"/>
            </a:defRPr>
          </a:pPr>
          <a:endParaRPr lang="es-EC"/>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2000"/>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1D97A89-9246-45F6-B0AF-6ECDC875D584}" type="datetimeFigureOut">
              <a:rPr lang="es-EC" smtClean="0"/>
              <a:t>28/05/2026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1611307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1D97A89-9246-45F6-B0AF-6ECDC875D584}" type="datetimeFigureOut">
              <a:rPr lang="es-EC" smtClean="0"/>
              <a:t>28/05/2026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2851343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1D97A89-9246-45F6-B0AF-6ECDC875D584}" type="datetimeFigureOut">
              <a:rPr lang="es-EC" smtClean="0"/>
              <a:t>28/05/2026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3589075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1D97A89-9246-45F6-B0AF-6ECDC875D584}" type="datetimeFigureOut">
              <a:rPr lang="es-EC" smtClean="0"/>
              <a:t>28/05/2026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3239547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1D97A89-9246-45F6-B0AF-6ECDC875D584}" type="datetimeFigureOut">
              <a:rPr lang="es-EC" smtClean="0"/>
              <a:t>28/05/2026</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3048626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51D97A89-9246-45F6-B0AF-6ECDC875D584}" type="datetimeFigureOut">
              <a:rPr lang="es-EC" smtClean="0"/>
              <a:t>28/05/2026</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3657433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D97A89-9246-45F6-B0AF-6ECDC875D584}" type="datetimeFigureOut">
              <a:rPr lang="es-EC" smtClean="0"/>
              <a:t>28/05/2026</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755229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1D97A89-9246-45F6-B0AF-6ECDC875D584}" type="datetimeFigureOut">
              <a:rPr lang="es-EC" smtClean="0"/>
              <a:t>28/05/2026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3341599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1D97A89-9246-45F6-B0AF-6ECDC875D584}" type="datetimeFigureOut">
              <a:rPr lang="es-EC" smtClean="0"/>
              <a:t>28/05/2026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1908681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1D97A89-9246-45F6-B0AF-6ECDC875D584}" type="datetimeFigureOut">
              <a:rPr lang="es-EC" smtClean="0"/>
              <a:t>28/05/2026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2190042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1D97A89-9246-45F6-B0AF-6ECDC875D584}" type="datetimeFigureOut">
              <a:rPr lang="es-EC" smtClean="0"/>
              <a:t>28/05/2026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2F5F45B0-F2A6-4814-89DB-66BF94455DB1}" type="slidenum">
              <a:rPr lang="es-EC" smtClean="0"/>
              <a:t>‹Nº›</a:t>
            </a:fld>
            <a:endParaRPr lang="es-EC"/>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32992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1D97A89-9246-45F6-B0AF-6ECDC875D584}" type="datetimeFigureOut">
              <a:rPr lang="es-EC" smtClean="0"/>
              <a:t>28/05/2026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1042404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1D97A89-9246-45F6-B0AF-6ECDC875D584}" type="datetimeFigureOut">
              <a:rPr lang="es-EC" smtClean="0"/>
              <a:t>28/05/2026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2F5F45B0-F2A6-4814-89DB-66BF94455DB1}" type="slidenum">
              <a:rPr lang="es-EC" smtClean="0"/>
              <a:t>‹Nº›</a:t>
            </a:fld>
            <a:endParaRPr lang="es-EC"/>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27756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1D97A89-9246-45F6-B0AF-6ECDC875D584}" type="datetimeFigureOut">
              <a:rPr lang="es-EC" smtClean="0"/>
              <a:t>28/05/2026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391872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1D97A89-9246-45F6-B0AF-6ECDC875D584}" type="datetimeFigureOut">
              <a:rPr lang="es-EC" smtClean="0"/>
              <a:t>28/05/2026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1094196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1D97A89-9246-45F6-B0AF-6ECDC875D584}" type="datetimeFigureOut">
              <a:rPr lang="es-EC" smtClean="0"/>
              <a:t>28/05/2026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2F5F45B0-F2A6-4814-89DB-66BF94455DB1}" type="slidenum">
              <a:rPr lang="es-EC" smtClean="0"/>
              <a:t>‹Nº›</a:t>
            </a:fld>
            <a:endParaRPr lang="es-EC"/>
          </a:p>
        </p:txBody>
      </p:sp>
    </p:spTree>
    <p:extLst>
      <p:ext uri="{BB962C8B-B14F-4D97-AF65-F5344CB8AC3E}">
        <p14:creationId xmlns:p14="http://schemas.microsoft.com/office/powerpoint/2010/main" val="2250307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1D97A89-9246-45F6-B0AF-6ECDC875D584}" type="datetimeFigureOut">
              <a:rPr lang="es-EC" smtClean="0"/>
              <a:t>28/05/2026</a:t>
            </a:fld>
            <a:endParaRPr lang="es-EC"/>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F5F45B0-F2A6-4814-89DB-66BF94455DB1}" type="slidenum">
              <a:rPr lang="es-EC" smtClean="0"/>
              <a:t>‹Nº›</a:t>
            </a:fld>
            <a:endParaRPr lang="es-EC"/>
          </a:p>
        </p:txBody>
      </p:sp>
    </p:spTree>
    <p:extLst>
      <p:ext uri="{BB962C8B-B14F-4D97-AF65-F5344CB8AC3E}">
        <p14:creationId xmlns:p14="http://schemas.microsoft.com/office/powerpoint/2010/main" val="38314078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EC" dirty="0"/>
          </a:p>
        </p:txBody>
      </p:sp>
      <p:sp>
        <p:nvSpPr>
          <p:cNvPr id="3" name="Subtítulo 2"/>
          <p:cNvSpPr>
            <a:spLocks noGrp="1"/>
          </p:cNvSpPr>
          <p:nvPr>
            <p:ph type="subTitle" idx="1"/>
          </p:nvPr>
        </p:nvSpPr>
        <p:spPr/>
        <p:txBody>
          <a:bodyPr/>
          <a:lstStyle/>
          <a:p>
            <a:endParaRPr lang="es-EC"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363" y="105988"/>
            <a:ext cx="9899319" cy="65954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CuadroTexto 4"/>
          <p:cNvSpPr txBox="1"/>
          <p:nvPr/>
        </p:nvSpPr>
        <p:spPr>
          <a:xfrm>
            <a:off x="1167367" y="3117273"/>
            <a:ext cx="9781310" cy="769441"/>
          </a:xfrm>
          <a:prstGeom prst="rect">
            <a:avLst/>
          </a:prstGeom>
          <a:noFill/>
        </p:spPr>
        <p:txBody>
          <a:bodyPr wrap="square" rtlCol="0">
            <a:spAutoFit/>
          </a:bodyPr>
          <a:lstStyle/>
          <a:p>
            <a:r>
              <a:rPr lang="es-MX" sz="4400" dirty="0">
                <a:solidFill>
                  <a:schemeClr val="bg1"/>
                </a:solidFill>
                <a:latin typeface="Arial Black" panose="020B0A04020102020204" pitchFamily="34" charset="0"/>
              </a:rPr>
              <a:t>RENDICIÓN DE CUENTAS 2025</a:t>
            </a:r>
          </a:p>
        </p:txBody>
      </p:sp>
    </p:spTree>
    <p:extLst>
      <p:ext uri="{BB962C8B-B14F-4D97-AF65-F5344CB8AC3E}">
        <p14:creationId xmlns:p14="http://schemas.microsoft.com/office/powerpoint/2010/main" val="4188675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MX" sz="3200" dirty="0"/>
              <a:t>BASE LEGAL PARA LA RENDICIÓN DE CUENTAS </a:t>
            </a:r>
            <a:endParaRPr lang="es-EC" sz="3200" dirty="0"/>
          </a:p>
        </p:txBody>
      </p:sp>
      <p:sp>
        <p:nvSpPr>
          <p:cNvPr id="3" name="Marcador de contenido 2"/>
          <p:cNvSpPr>
            <a:spLocks noGrp="1"/>
          </p:cNvSpPr>
          <p:nvPr>
            <p:ph idx="1"/>
          </p:nvPr>
        </p:nvSpPr>
        <p:spPr>
          <a:xfrm>
            <a:off x="441806" y="1270000"/>
            <a:ext cx="11140593" cy="4950691"/>
          </a:xfrm>
        </p:spPr>
        <p:txBody>
          <a:bodyPr/>
          <a:lstStyle/>
          <a:p>
            <a:pPr marL="457200" lvl="1" indent="0">
              <a:buNone/>
            </a:pPr>
            <a:r>
              <a:rPr lang="es-EC" sz="1800" b="1" dirty="0">
                <a:latin typeface="Arial" panose="020B0604020202020204" pitchFamily="34" charset="0"/>
                <a:cs typeface="Arial" panose="020B0604020202020204" pitchFamily="34" charset="0"/>
              </a:rPr>
              <a:t>Constitución de la República del Ecuador.</a:t>
            </a:r>
          </a:p>
          <a:p>
            <a:pPr algn="just"/>
            <a:r>
              <a:rPr lang="es-EC" dirty="0">
                <a:latin typeface="Arial" panose="020B0604020202020204" pitchFamily="34" charset="0"/>
                <a:cs typeface="Arial" panose="020B0604020202020204" pitchFamily="34" charset="0"/>
              </a:rPr>
              <a:t>Art. 100.- En todos los niveles de gobierno se conformarán instancias de participación integradas por autoridades electas, representantes del régimen dependiente y representantes de la sociedad del ámbito territorial de cada nivel de gobierno, que funcionarán regidas por principios democráticos. La participación en estas instancias se ejerce para: numeral 4 Fortalecer la democracia con mecanismos permanentes de transparencia, rendición de cuentas y control social.</a:t>
            </a:r>
          </a:p>
          <a:p>
            <a:pPr marL="0" indent="0">
              <a:buNone/>
            </a:pPr>
            <a:r>
              <a:rPr lang="es-MX" dirty="0">
                <a:latin typeface="Arial" panose="020B0604020202020204" pitchFamily="34" charset="0"/>
                <a:cs typeface="Arial" panose="020B0604020202020204" pitchFamily="34" charset="0"/>
              </a:rPr>
              <a:t>	</a:t>
            </a:r>
          </a:p>
          <a:p>
            <a:pPr marL="0" indent="0">
              <a:buNone/>
            </a:pPr>
            <a:r>
              <a:rPr lang="es-MX" b="1" dirty="0">
                <a:latin typeface="Arial" panose="020B0604020202020204" pitchFamily="34" charset="0"/>
                <a:cs typeface="Arial" panose="020B0604020202020204" pitchFamily="34" charset="0"/>
              </a:rPr>
              <a:t>Ley Orgánica de Participación Ciudadana</a:t>
            </a:r>
          </a:p>
          <a:p>
            <a:r>
              <a:rPr lang="es-MX" dirty="0">
                <a:latin typeface="Arial" panose="020B0604020202020204" pitchFamily="34" charset="0"/>
                <a:cs typeface="Arial" panose="020B0604020202020204" pitchFamily="34" charset="0"/>
              </a:rPr>
              <a:t>Artículo 64.- La participación local. - En todos los niveles de gobierno existirán instancias de participación con la finalidad de: numeral 4. Fortalecer la democracia con mecanismos permanentes de transparencia, rendición de cuentas y control social.</a:t>
            </a:r>
          </a:p>
          <a:p>
            <a:r>
              <a:rPr lang="es-MX" dirty="0">
                <a:latin typeface="Arial" panose="020B0604020202020204" pitchFamily="34" charset="0"/>
                <a:cs typeface="Arial" panose="020B0604020202020204" pitchFamily="34" charset="0"/>
              </a:rPr>
              <a:t>Artículo 89.- Definición. - Se concibe la rendición de cuentas como un proceso sistemático, deliberado, interactivo y universal (…).</a:t>
            </a:r>
          </a:p>
          <a:p>
            <a:endParaRPr lang="es-EC" dirty="0"/>
          </a:p>
        </p:txBody>
      </p:sp>
    </p:spTree>
    <p:extLst>
      <p:ext uri="{BB962C8B-B14F-4D97-AF65-F5344CB8AC3E}">
        <p14:creationId xmlns:p14="http://schemas.microsoft.com/office/powerpoint/2010/main" val="3316027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99005" y="885971"/>
            <a:ext cx="9630449" cy="5500974"/>
          </a:xfrm>
        </p:spPr>
        <p:txBody>
          <a:bodyPr/>
          <a:lstStyle/>
          <a:p>
            <a:pPr marL="0" indent="0">
              <a:buNone/>
            </a:pPr>
            <a:r>
              <a:rPr lang="es-EC" dirty="0">
                <a:latin typeface="Arial" panose="020B0604020202020204" pitchFamily="34" charset="0"/>
                <a:cs typeface="Arial" panose="020B0604020202020204" pitchFamily="34" charset="0"/>
              </a:rPr>
              <a:t>Artículo 91.- Objetivos.- La rendición de cuentas tiene los siguientes objetivos:</a:t>
            </a:r>
          </a:p>
          <a:p>
            <a:pPr lvl="0"/>
            <a:r>
              <a:rPr lang="es-EC" dirty="0">
                <a:latin typeface="Arial" panose="020B0604020202020204" pitchFamily="34" charset="0"/>
                <a:cs typeface="Arial" panose="020B0604020202020204" pitchFamily="34" charset="0"/>
              </a:rPr>
              <a:t>Garantizar a los mandantes el acceso a la información de manera periódica y permanente, con respecto a la gestión pública; </a:t>
            </a:r>
          </a:p>
          <a:p>
            <a:pPr lvl="0"/>
            <a:r>
              <a:rPr lang="es-EC" dirty="0">
                <a:latin typeface="Arial" panose="020B0604020202020204" pitchFamily="34" charset="0"/>
                <a:cs typeface="Arial" panose="020B0604020202020204" pitchFamily="34" charset="0"/>
              </a:rPr>
              <a:t>Facilitar el ejercicio del derecho a ejecutar el control social de las acciones u omisiones de los gobernantes y los gobernantes, funcionarias y funcionarios, o de quienes manejen fondos públicos;</a:t>
            </a:r>
          </a:p>
          <a:p>
            <a:pPr lvl="0"/>
            <a:r>
              <a:rPr lang="es-EC" dirty="0">
                <a:latin typeface="Arial" panose="020B0604020202020204" pitchFamily="34" charset="0"/>
                <a:cs typeface="Arial" panose="020B0604020202020204" pitchFamily="34" charset="0"/>
              </a:rPr>
              <a:t>Vigilar el cumplimiento de las políticas públicas; y,</a:t>
            </a:r>
          </a:p>
          <a:p>
            <a:pPr lvl="0"/>
            <a:r>
              <a:rPr lang="es-EC" dirty="0">
                <a:latin typeface="Arial" panose="020B0604020202020204" pitchFamily="34" charset="0"/>
                <a:cs typeface="Arial" panose="020B0604020202020204" pitchFamily="34" charset="0"/>
              </a:rPr>
              <a:t>Prevenir y evitar la corrupción y el mal gobierno.</a:t>
            </a:r>
          </a:p>
          <a:p>
            <a:endParaRPr lang="es-EC" dirty="0"/>
          </a:p>
        </p:txBody>
      </p:sp>
    </p:spTree>
    <p:extLst>
      <p:ext uri="{BB962C8B-B14F-4D97-AF65-F5344CB8AC3E}">
        <p14:creationId xmlns:p14="http://schemas.microsoft.com/office/powerpoint/2010/main" val="2153014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609600"/>
            <a:ext cx="8596668" cy="845127"/>
          </a:xfrm>
        </p:spPr>
        <p:txBody>
          <a:bodyPr>
            <a:noAutofit/>
          </a:bodyPr>
          <a:lstStyle/>
          <a:p>
            <a:pPr lvl="1" algn="ctr" defTabSz="457200" rtl="0">
              <a:spcBef>
                <a:spcPct val="0"/>
              </a:spcBef>
            </a:pPr>
            <a:r>
              <a:rPr lang="es-EC" sz="2400" b="1" dirty="0">
                <a:latin typeface="Arial" panose="020B0604020202020204" pitchFamily="34" charset="0"/>
                <a:cs typeface="Arial" panose="020B0604020202020204" pitchFamily="34" charset="0"/>
              </a:rPr>
              <a:t>SISTEMA DE ASENTAMIENTOS HUMANOS, MOVILIDAD Y CONECTIVIDAD</a:t>
            </a:r>
            <a:endParaRPr lang="es-EC" sz="2400" dirty="0">
              <a:latin typeface="Arial" panose="020B0604020202020204" pitchFamily="34" charset="0"/>
              <a:cs typeface="Arial" panose="020B0604020202020204" pitchFamily="34" charset="0"/>
            </a:endParaRPr>
          </a:p>
        </p:txBody>
      </p:sp>
      <p:sp>
        <p:nvSpPr>
          <p:cNvPr id="4" name="Rectángulo 3"/>
          <p:cNvSpPr/>
          <p:nvPr/>
        </p:nvSpPr>
        <p:spPr>
          <a:xfrm>
            <a:off x="1052945" y="1731818"/>
            <a:ext cx="6774873" cy="4190891"/>
          </a:xfrm>
          <a:prstGeom prst="rect">
            <a:avLst/>
          </a:prstGeom>
        </p:spPr>
        <p:txBody>
          <a:bodyPr wrap="square">
            <a:spAutoFit/>
          </a:bodyPr>
          <a:lstStyle/>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Se firmó el convenio de cooperación interinstitucional entre el Municipal de Mira y el GAD Parroquial Rural La Concepción, para la obra de la CONSTRUCCIÓN DE LAS CUBIERTAS EN LOS ESPACIOS DEPORTIVOS DE LAS COMUNIDADES DE LA LOMA, EL ROSAL Y MILAGRO, con los siguientes aportes:</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MUNICIPAL: 	$ 107,400.21</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PARROQUIAL:	  $21,000.00</a:t>
            </a:r>
            <a:r>
              <a:rPr lang="es-MX"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Transferido en 2026</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FECHA: 			   17-04-2025</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Entidad Ejecutora: 	GAD Municipal de Mira</a:t>
            </a:r>
          </a:p>
        </p:txBody>
      </p:sp>
      <p:pic>
        <p:nvPicPr>
          <p:cNvPr id="6" name="Imagen 5">
            <a:extLst>
              <a:ext uri="{FF2B5EF4-FFF2-40B4-BE49-F238E27FC236}">
                <a16:creationId xmlns:a16="http://schemas.microsoft.com/office/drawing/2014/main" id="{FA5E0C1C-6C92-EBDD-1FEA-3E3BCFF6B9F2}"/>
              </a:ext>
            </a:extLst>
          </p:cNvPr>
          <p:cNvPicPr>
            <a:picLocks noChangeAspect="1"/>
          </p:cNvPicPr>
          <p:nvPr/>
        </p:nvPicPr>
        <p:blipFill>
          <a:blip r:embed="rId2"/>
          <a:stretch>
            <a:fillRect/>
          </a:stretch>
        </p:blipFill>
        <p:spPr>
          <a:xfrm>
            <a:off x="7854578" y="2071575"/>
            <a:ext cx="4156503" cy="2343263"/>
          </a:xfrm>
          <a:prstGeom prst="rect">
            <a:avLst/>
          </a:prstGeom>
        </p:spPr>
      </p:pic>
    </p:spTree>
    <p:extLst>
      <p:ext uri="{BB962C8B-B14F-4D97-AF65-F5344CB8AC3E}">
        <p14:creationId xmlns:p14="http://schemas.microsoft.com/office/powerpoint/2010/main" val="1404360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89709" y="512979"/>
            <a:ext cx="10783166" cy="2554545"/>
          </a:xfrm>
          <a:prstGeom prst="rect">
            <a:avLst/>
          </a:prstGeom>
        </p:spPr>
        <p:txBody>
          <a:bodyPr wrap="square">
            <a:spAutoFit/>
          </a:bodyPr>
          <a:lstStyle/>
          <a:p>
            <a:pPr algn="just">
              <a:lnSpc>
                <a:spcPct val="150000"/>
              </a:lnSpc>
              <a:spcAft>
                <a:spcPts val="800"/>
              </a:spcAft>
            </a:pPr>
            <a:r>
              <a:rPr lang="es-MX"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Se ejecutó el proyecto de MANTENIMIENTO, READECUACIÓN DE ESPACIOS PÚBLICOS DE LA PARROQUIA LA CONCEPCIÓN 2025.</a:t>
            </a:r>
          </a:p>
          <a:p>
            <a:pPr algn="just">
              <a:lnSpc>
                <a:spcPct val="150000"/>
              </a:lnSpc>
              <a:spcAft>
                <a:spcPts val="800"/>
              </a:spcAft>
            </a:pPr>
            <a:r>
              <a:rPr lang="es-MX"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PARROQUIAL: 	6,292.35 (herramientas, pinturas, visera)</a:t>
            </a:r>
          </a:p>
          <a:p>
            <a:pPr algn="just">
              <a:lnSpc>
                <a:spcPct val="150000"/>
              </a:lnSpc>
              <a:spcAft>
                <a:spcPts val="800"/>
              </a:spcAft>
            </a:pPr>
            <a:r>
              <a:rPr lang="es-MX"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Entidad Ejecutora: 		GAD Parroquial.</a:t>
            </a:r>
          </a:p>
          <a:p>
            <a:endParaRPr lang="es-EC" sz="2000" dirty="0">
              <a:solidFill>
                <a:schemeClr val="accent2">
                  <a:lumMod val="50000"/>
                </a:schemeClr>
              </a:solidFill>
            </a:endParaRPr>
          </a:p>
        </p:txBody>
      </p:sp>
      <p:pic>
        <p:nvPicPr>
          <p:cNvPr id="3" name="Imagen 2">
            <a:extLst>
              <a:ext uri="{FF2B5EF4-FFF2-40B4-BE49-F238E27FC236}">
                <a16:creationId xmlns:a16="http://schemas.microsoft.com/office/drawing/2014/main" id="{590421F5-06FC-6D31-F6E4-C2BB04A606C7}"/>
              </a:ext>
            </a:extLst>
          </p:cNvPr>
          <p:cNvPicPr>
            <a:picLocks noChangeAspect="1"/>
          </p:cNvPicPr>
          <p:nvPr/>
        </p:nvPicPr>
        <p:blipFill>
          <a:blip r:embed="rId2"/>
          <a:srcRect b="9167"/>
          <a:stretch>
            <a:fillRect/>
          </a:stretch>
        </p:blipFill>
        <p:spPr>
          <a:xfrm>
            <a:off x="789710" y="2657476"/>
            <a:ext cx="4886588" cy="3328988"/>
          </a:xfrm>
          <a:prstGeom prst="rect">
            <a:avLst/>
          </a:prstGeom>
        </p:spPr>
      </p:pic>
      <p:pic>
        <p:nvPicPr>
          <p:cNvPr id="6" name="Imagen 5">
            <a:extLst>
              <a:ext uri="{FF2B5EF4-FFF2-40B4-BE49-F238E27FC236}">
                <a16:creationId xmlns:a16="http://schemas.microsoft.com/office/drawing/2014/main" id="{280BE5AC-D801-B903-8AA2-7EB8D761F3BF}"/>
              </a:ext>
            </a:extLst>
          </p:cNvPr>
          <p:cNvPicPr>
            <a:picLocks noChangeAspect="1"/>
          </p:cNvPicPr>
          <p:nvPr/>
        </p:nvPicPr>
        <p:blipFill>
          <a:blip r:embed="rId3"/>
          <a:srcRect l="5208" t="14781" b="9374"/>
          <a:stretch>
            <a:fillRect/>
          </a:stretch>
        </p:blipFill>
        <p:spPr>
          <a:xfrm>
            <a:off x="5914695" y="2900363"/>
            <a:ext cx="5142711" cy="3086101"/>
          </a:xfrm>
          <a:prstGeom prst="rect">
            <a:avLst/>
          </a:prstGeom>
        </p:spPr>
      </p:pic>
    </p:spTree>
    <p:extLst>
      <p:ext uri="{BB962C8B-B14F-4D97-AF65-F5344CB8AC3E}">
        <p14:creationId xmlns:p14="http://schemas.microsoft.com/office/powerpoint/2010/main" val="3452415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17418" y="693027"/>
            <a:ext cx="6612082" cy="4900380"/>
          </a:xfrm>
          <a:prstGeom prst="rect">
            <a:avLst/>
          </a:prstGeom>
        </p:spPr>
        <p:txBody>
          <a:bodyPr wrap="square">
            <a:spAutoFit/>
          </a:bodyPr>
          <a:lstStyle/>
          <a:p>
            <a:pPr algn="just">
              <a:lnSpc>
                <a:spcPct val="150000"/>
              </a:lnSpc>
              <a:spcAft>
                <a:spcPts val="800"/>
              </a:spcAft>
            </a:pP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Se firmó el convenio de cooperación interinstitucional entre el GAD Municipal de Mira y el GAD Parroquial Rural La Concepción, para la obra de  DOTACIÓN DEL SERVICIO DE INTERNET A TRAVÉS DE LAS ZONAS </a:t>
            </a:r>
            <a:r>
              <a:rPr lang="es-EC" sz="2000" dirty="0" err="1">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WIFI</a:t>
            </a: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 DE LAS COMUNIDADES DE LA PARROQUIA RURAL DE LA CONCEPCIÓN, con los siguientes aportes:</a:t>
            </a:r>
            <a:endParaRPr lang="es-EC"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MUNICIPAL: 	</a:t>
            </a:r>
            <a:r>
              <a:rPr lang="es-EC" sz="20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 $ 11,310.00</a:t>
            </a:r>
            <a:endParaRPr lang="es-EC"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PARROQUIAL:	   $ 3,552.00   Transferido 2026</a:t>
            </a:r>
            <a:endParaRPr lang="es-EC"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FECHA: 		</a:t>
            </a:r>
            <a:r>
              <a:rPr lang="es-EC" sz="20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06-08-2024</a:t>
            </a:r>
            <a:endParaRPr lang="es-EC"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Entidad Ejecutora: 		GAD Municipal de Mira.</a:t>
            </a:r>
            <a:endParaRPr lang="es-EC"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5607" t="16565" r="24848" b="22020"/>
          <a:stretch/>
        </p:blipFill>
        <p:spPr>
          <a:xfrm>
            <a:off x="7232073" y="1582470"/>
            <a:ext cx="4959927" cy="3285007"/>
          </a:xfrm>
          <a:prstGeom prst="rect">
            <a:avLst/>
          </a:prstGeom>
          <a:ln>
            <a:noFill/>
          </a:ln>
          <a:effectLst>
            <a:softEdge rad="112500"/>
          </a:effectLst>
        </p:spPr>
      </p:pic>
    </p:spTree>
    <p:extLst>
      <p:ext uri="{BB962C8B-B14F-4D97-AF65-F5344CB8AC3E}">
        <p14:creationId xmlns:p14="http://schemas.microsoft.com/office/powerpoint/2010/main" val="2811476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65017" y="702372"/>
            <a:ext cx="6525491" cy="4312206"/>
          </a:xfrm>
          <a:prstGeom prst="rect">
            <a:avLst/>
          </a:prstGeom>
        </p:spPr>
        <p:txBody>
          <a:bodyPr wrap="square">
            <a:spAutoFit/>
          </a:bodyPr>
          <a:lstStyle/>
          <a:p>
            <a:pPr algn="just">
              <a:lnSpc>
                <a:spcPct val="150000"/>
              </a:lnSpc>
              <a:spcAft>
                <a:spcPts val="800"/>
              </a:spcAft>
            </a:pPr>
            <a:r>
              <a:rPr lang="es-MX" sz="24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PROGRAMA DE MECANIZACIÓN AGRÍCOLA EN LA PARROQUIA LA CONCEPCIÓN.</a:t>
            </a:r>
          </a:p>
          <a:p>
            <a:pPr algn="just">
              <a:lnSpc>
                <a:spcPct val="150000"/>
              </a:lnSpc>
              <a:spcAft>
                <a:spcPts val="800"/>
              </a:spcAft>
            </a:pPr>
            <a:r>
              <a:rPr lang="es-MX" sz="24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Mantenimiento y Operatividad del Tractor Agrícola de la Parroquia La Concepción.</a:t>
            </a:r>
          </a:p>
          <a:p>
            <a:pPr algn="just">
              <a:lnSpc>
                <a:spcPct val="150000"/>
              </a:lnSpc>
              <a:spcAft>
                <a:spcPts val="800"/>
              </a:spcAft>
            </a:pPr>
            <a:r>
              <a:rPr lang="es-MX" sz="24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PARROQUIAL:        23,774.16</a:t>
            </a:r>
          </a:p>
          <a:p>
            <a:pPr algn="just">
              <a:lnSpc>
                <a:spcPct val="150000"/>
              </a:lnSpc>
              <a:spcAft>
                <a:spcPts val="800"/>
              </a:spcAft>
            </a:pPr>
            <a:r>
              <a:rPr lang="es-MX" sz="24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Ejecutado en el 2025:</a:t>
            </a:r>
            <a:r>
              <a:rPr lang="es-MX" sz="24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s-MX" sz="24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18,188.84</a:t>
            </a:r>
          </a:p>
          <a:p>
            <a:pPr algn="just">
              <a:lnSpc>
                <a:spcPct val="150000"/>
              </a:lnSpc>
              <a:spcAft>
                <a:spcPts val="800"/>
              </a:spcAft>
            </a:pPr>
            <a:r>
              <a:rPr lang="es-MX" sz="24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Pendiente de pago para el 2026: 	  5,545.82</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0508" y="1313328"/>
            <a:ext cx="4925112" cy="3677163"/>
          </a:xfrm>
          <a:prstGeom prst="rect">
            <a:avLst/>
          </a:prstGeom>
          <a:ln>
            <a:noFill/>
          </a:ln>
          <a:effectLst>
            <a:softEdge rad="112500"/>
          </a:effectLst>
        </p:spPr>
      </p:pic>
    </p:spTree>
    <p:extLst>
      <p:ext uri="{BB962C8B-B14F-4D97-AF65-F5344CB8AC3E}">
        <p14:creationId xmlns:p14="http://schemas.microsoft.com/office/powerpoint/2010/main" val="2152680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C16BCFE-3C0E-8A1E-25C9-434065611DD1}"/>
              </a:ext>
            </a:extLst>
          </p:cNvPr>
          <p:cNvPicPr>
            <a:picLocks noChangeAspect="1"/>
          </p:cNvPicPr>
          <p:nvPr/>
        </p:nvPicPr>
        <p:blipFill>
          <a:blip r:embed="rId2"/>
          <a:stretch>
            <a:fillRect/>
          </a:stretch>
        </p:blipFill>
        <p:spPr>
          <a:xfrm>
            <a:off x="1852121" y="3316866"/>
            <a:ext cx="7977679" cy="3491585"/>
          </a:xfrm>
          <a:prstGeom prst="rect">
            <a:avLst/>
          </a:prstGeom>
        </p:spPr>
      </p:pic>
      <p:sp>
        <p:nvSpPr>
          <p:cNvPr id="9" name="CuadroTexto 8">
            <a:extLst>
              <a:ext uri="{FF2B5EF4-FFF2-40B4-BE49-F238E27FC236}">
                <a16:creationId xmlns:a16="http://schemas.microsoft.com/office/drawing/2014/main" id="{D652CDD4-1329-2A3E-728A-D8CB80DB94F1}"/>
              </a:ext>
            </a:extLst>
          </p:cNvPr>
          <p:cNvSpPr txBox="1"/>
          <p:nvPr/>
        </p:nvSpPr>
        <p:spPr>
          <a:xfrm>
            <a:off x="289321" y="813583"/>
            <a:ext cx="11683603" cy="2585323"/>
          </a:xfrm>
          <a:prstGeom prst="rect">
            <a:avLst/>
          </a:prstGeom>
          <a:noFill/>
        </p:spPr>
        <p:txBody>
          <a:bodyPr wrap="square">
            <a:spAutoFit/>
          </a:bodyPr>
          <a:lstStyle/>
          <a:p>
            <a:r>
              <a:rPr lang="es-MX" sz="18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Se firmó el convenio de cooperación interinstitucional entre el GAD Municipal de Mira y el GAD Parroquial Rural La Concepción, para la obra de IMPLEMENTACIÓN DE EQUIPOS MECANIZADOS PARA MEJORAR LA ACTIVIDAD AGROPECUARIA DE LOS PRODUCTORES DE LA PARROQUIA LA CONCEPCIÓN PROVINCIA DEL CARCHI, con los siguientes aportes:</a:t>
            </a:r>
            <a:br>
              <a:rPr lang="es-MX" sz="18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br>
            <a:endParaRPr lang="es-MX" sz="18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endParaRPr>
          </a:p>
          <a:p>
            <a:r>
              <a:rPr lang="es-MX" sz="18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GAD PROVINCIAL: 	  $53,280.00</a:t>
            </a:r>
            <a:br>
              <a:rPr lang="es-MX" sz="18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br>
            <a:r>
              <a:rPr lang="es-MX" sz="18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GAD PARROQUIAL:	   $13,320.00</a:t>
            </a:r>
            <a:br>
              <a:rPr lang="es-MX" sz="18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br>
            <a:r>
              <a:rPr lang="es-MX" sz="18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FECHA: 		                  25-07-2025</a:t>
            </a:r>
            <a:br>
              <a:rPr lang="es-MX" sz="18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br>
            <a:r>
              <a:rPr lang="es-MX" sz="18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Entidad Ejecutora: 	GAD Provincial del Carchi.</a:t>
            </a:r>
            <a:endParaRPr lang="es-EC" dirty="0"/>
          </a:p>
        </p:txBody>
      </p:sp>
    </p:spTree>
    <p:extLst>
      <p:ext uri="{BB962C8B-B14F-4D97-AF65-F5344CB8AC3E}">
        <p14:creationId xmlns:p14="http://schemas.microsoft.com/office/powerpoint/2010/main" val="974761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71297" y="152400"/>
            <a:ext cx="8596668" cy="831273"/>
          </a:xfrm>
        </p:spPr>
        <p:txBody>
          <a:bodyPr/>
          <a:lstStyle/>
          <a:p>
            <a:pPr algn="ctr"/>
            <a:r>
              <a:rPr lang="es-EC" dirty="0"/>
              <a:t>SISTEMA SOCIO CULTURAL</a:t>
            </a:r>
          </a:p>
        </p:txBody>
      </p:sp>
      <p:sp>
        <p:nvSpPr>
          <p:cNvPr id="4" name="Rectángulo 3"/>
          <p:cNvSpPr/>
          <p:nvPr/>
        </p:nvSpPr>
        <p:spPr>
          <a:xfrm>
            <a:off x="290946" y="983673"/>
            <a:ext cx="6303818" cy="5441361"/>
          </a:xfrm>
          <a:prstGeom prst="rect">
            <a:avLst/>
          </a:prstGeom>
        </p:spPr>
        <p:txBody>
          <a:bodyPr wrap="square">
            <a:spAutoFit/>
          </a:bodyPr>
          <a:lstStyle/>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Se firmó el convenio de cooperación interinstitucional entre el GOBIERNO AUTÓNOMO DESCENTRALIZADO DE LA PROVINCIA DEL CARCHI; EL GOBIERNO AUTÓNOMO DESCENTRALIZADO MUNICIPAL DEL CANTÓN MIRA Y LOS GOBIERNOS AUTÓNOMOS DESCENTRALIZADOS PARROQUIALES RURALES DE JUAN MONTALVO, LA CONCEPCIÓN Y JACINTO JIJÓN Y CAAMAÑO PARA EJECUTAR EL PROYECTO SERVICIO DE TRANSPORTE SOCIAL GRATUITO PERÍODO SEPTIEMBRE 2025 JUNIO 2026, con los siguientes aportes:</a:t>
            </a:r>
          </a:p>
          <a:p>
            <a:pPr algn="just">
              <a:lnSpc>
                <a:spcPct val="150000"/>
              </a:lnSpc>
              <a:spcAft>
                <a:spcPts val="800"/>
              </a:spcAft>
            </a:pPr>
            <a:r>
              <a:rPr lang="es-EC"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PARROQUIAL:	    23,000.00</a:t>
            </a:r>
            <a:endParaRPr lang="es-EC" sz="16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C"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FECHA: 			   28-10-2025</a:t>
            </a:r>
            <a:endParaRPr lang="es-EC" sz="16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s-EC" dirty="0">
                <a:solidFill>
                  <a:schemeClr val="accent2">
                    <a:lumMod val="50000"/>
                  </a:schemeClr>
                </a:solidFill>
                <a:effectLst/>
                <a:latin typeface="Arial" panose="020B0604020202020204" pitchFamily="34" charset="0"/>
                <a:ea typeface="Calibri" panose="020F0502020204030204" pitchFamily="34" charset="0"/>
              </a:rPr>
              <a:t>Entidad Ejecutora: 		GAD Municipal de Mira.</a:t>
            </a:r>
            <a:endParaRPr lang="es-EC" dirty="0">
              <a:solidFill>
                <a:schemeClr val="accent2">
                  <a:lumMod val="50000"/>
                </a:schemeClr>
              </a:solidFill>
            </a:endParaRP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2421" y="1343890"/>
            <a:ext cx="5371088" cy="4031673"/>
          </a:xfrm>
          <a:prstGeom prst="rect">
            <a:avLst/>
          </a:prstGeom>
          <a:ln>
            <a:noFill/>
          </a:ln>
          <a:effectLst>
            <a:softEdge rad="112500"/>
          </a:effectLst>
        </p:spPr>
      </p:pic>
    </p:spTree>
    <p:extLst>
      <p:ext uri="{BB962C8B-B14F-4D97-AF65-F5344CB8AC3E}">
        <p14:creationId xmlns:p14="http://schemas.microsoft.com/office/powerpoint/2010/main" val="1939370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71054" y="616741"/>
            <a:ext cx="6206837" cy="5524013"/>
          </a:xfrm>
          <a:prstGeom prst="rect">
            <a:avLst/>
          </a:prstGeom>
        </p:spPr>
        <p:txBody>
          <a:bodyPr wrap="square">
            <a:spAutoFit/>
          </a:bodyPr>
          <a:lstStyle/>
          <a:p>
            <a:pPr algn="just">
              <a:lnSpc>
                <a:spcPct val="150000"/>
              </a:lnSpc>
              <a:spcAft>
                <a:spcPts val="800"/>
              </a:spcAft>
            </a:pPr>
            <a:r>
              <a:rPr lang="es-MX"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Se firmó el convenio de cooperación interinstitucional entre el GAD Provincial del Carchi, el GAD Municipal de Mira y el GAD Parroquial Rural La Concepción, para la obra de FOMENTO RESCATE DE COSTUMBRES, TRADICIONES, Y MEMORIA PARROQUIA LA CONCEPCIÓN AÑO 2025, con los siguientes aportes:</a:t>
            </a:r>
          </a:p>
          <a:p>
            <a:pPr algn="just">
              <a:lnSpc>
                <a:spcPct val="150000"/>
              </a:lnSpc>
              <a:spcAft>
                <a:spcPts val="800"/>
              </a:spcAft>
            </a:pPr>
            <a:r>
              <a:rPr lang="es-MX"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PROVINCIAL: 	$ 5,000.00</a:t>
            </a:r>
          </a:p>
          <a:p>
            <a:pPr algn="just">
              <a:lnSpc>
                <a:spcPct val="150000"/>
              </a:lnSpc>
              <a:spcAft>
                <a:spcPts val="800"/>
              </a:spcAft>
            </a:pPr>
            <a:r>
              <a:rPr lang="es-MX"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PARROQUIAL:	    7,500.00</a:t>
            </a:r>
          </a:p>
          <a:p>
            <a:pPr algn="just">
              <a:lnSpc>
                <a:spcPct val="150000"/>
              </a:lnSpc>
              <a:spcAft>
                <a:spcPts val="800"/>
              </a:spcAft>
            </a:pPr>
            <a:r>
              <a:rPr lang="es-MX"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FECHA: 	</a:t>
            </a:r>
            <a:r>
              <a:rPr lang="es-MX" sz="2000"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s-MX"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18-03-2025</a:t>
            </a:r>
          </a:p>
          <a:p>
            <a:pPr algn="just">
              <a:lnSpc>
                <a:spcPct val="150000"/>
              </a:lnSpc>
              <a:spcAft>
                <a:spcPts val="800"/>
              </a:spcAft>
            </a:pPr>
            <a:r>
              <a:rPr lang="es-MX"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Entidad Ejecutora: 		GAD Parroquial</a:t>
            </a:r>
          </a:p>
        </p:txBody>
      </p:sp>
      <p:pic>
        <p:nvPicPr>
          <p:cNvPr id="3" name="Imagen 2">
            <a:extLst>
              <a:ext uri="{FF2B5EF4-FFF2-40B4-BE49-F238E27FC236}">
                <a16:creationId xmlns:a16="http://schemas.microsoft.com/office/drawing/2014/main" id="{0466C169-E902-63E3-3A68-4620BB3515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4775" y="3657600"/>
            <a:ext cx="3886200" cy="2914650"/>
          </a:xfrm>
          <a:prstGeom prst="rect">
            <a:avLst/>
          </a:prstGeom>
        </p:spPr>
      </p:pic>
      <p:pic>
        <p:nvPicPr>
          <p:cNvPr id="8" name="Imagen 7">
            <a:extLst>
              <a:ext uri="{FF2B5EF4-FFF2-40B4-BE49-F238E27FC236}">
                <a16:creationId xmlns:a16="http://schemas.microsoft.com/office/drawing/2014/main" id="{525E371D-8E50-D63E-515D-94ED7100D5D1}"/>
              </a:ext>
            </a:extLst>
          </p:cNvPr>
          <p:cNvPicPr>
            <a:picLocks noChangeAspect="1"/>
          </p:cNvPicPr>
          <p:nvPr/>
        </p:nvPicPr>
        <p:blipFill>
          <a:blip r:embed="rId3"/>
          <a:stretch>
            <a:fillRect/>
          </a:stretch>
        </p:blipFill>
        <p:spPr>
          <a:xfrm>
            <a:off x="7424525" y="742575"/>
            <a:ext cx="4486700" cy="2686425"/>
          </a:xfrm>
          <a:prstGeom prst="rect">
            <a:avLst/>
          </a:prstGeom>
        </p:spPr>
      </p:pic>
    </p:spTree>
    <p:extLst>
      <p:ext uri="{BB962C8B-B14F-4D97-AF65-F5344CB8AC3E}">
        <p14:creationId xmlns:p14="http://schemas.microsoft.com/office/powerpoint/2010/main" val="2570230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AD7EF27F-E0B3-C389-C0CA-50440E5A38EE}"/>
              </a:ext>
            </a:extLst>
          </p:cNvPr>
          <p:cNvSpPr txBox="1"/>
          <p:nvPr/>
        </p:nvSpPr>
        <p:spPr>
          <a:xfrm>
            <a:off x="910828" y="896127"/>
            <a:ext cx="6318647" cy="3832011"/>
          </a:xfrm>
          <a:prstGeom prst="rect">
            <a:avLst/>
          </a:prstGeom>
          <a:noFill/>
        </p:spPr>
        <p:txBody>
          <a:bodyPr wrap="square">
            <a:spAutoFit/>
          </a:bodyPr>
          <a:lstStyle/>
          <a:p>
            <a:pPr algn="just">
              <a:lnSpc>
                <a:spcPct val="150000"/>
              </a:lnSpc>
              <a:spcAft>
                <a:spcPts val="800"/>
              </a:spcAft>
              <a:buNone/>
            </a:pPr>
            <a:r>
              <a:rPr lang="es-EC" sz="2400" dirty="0">
                <a:effectLst/>
                <a:latin typeface="Arial" panose="020B0604020202020204" pitchFamily="34" charset="0"/>
                <a:ea typeface="Calibri" panose="020F0502020204030204" pitchFamily="34" charset="0"/>
                <a:cs typeface="Times New Roman" panose="02020603050405020304" pitchFamily="18" charset="0"/>
              </a:rPr>
              <a:t>Se ejecutó el proyecto de FOMENTO RESCATE DE COSTUMBRES, TRADICIONES Y MEMORIA HISTÓRICA DE 16 COMUNIDADES DE LA PARROQUIA LA CONCEPCIÓN.</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s-EC" sz="2400" dirty="0">
                <a:effectLst/>
                <a:latin typeface="Arial" panose="020B0604020202020204" pitchFamily="34" charset="0"/>
                <a:ea typeface="Calibri" panose="020F0502020204030204" pitchFamily="34" charset="0"/>
                <a:cs typeface="Times New Roman" panose="02020603050405020304" pitchFamily="18" charset="0"/>
              </a:rPr>
              <a:t>GAD PARROQUIAL: 	3,600.00</a:t>
            </a:r>
            <a:endParaRPr lang="es-EC" sz="20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s-EC" sz="2400" dirty="0">
                <a:effectLst/>
                <a:latin typeface="Arial" panose="020B0604020202020204" pitchFamily="34" charset="0"/>
                <a:ea typeface="Calibri" panose="020F0502020204030204" pitchFamily="34" charset="0"/>
              </a:rPr>
              <a:t>Entidad Ejecutora: 		GAD Parroquial.</a:t>
            </a:r>
            <a:endParaRPr lang="es-EC" dirty="0"/>
          </a:p>
        </p:txBody>
      </p:sp>
      <p:pic>
        <p:nvPicPr>
          <p:cNvPr id="6" name="Imagen 5">
            <a:extLst>
              <a:ext uri="{FF2B5EF4-FFF2-40B4-BE49-F238E27FC236}">
                <a16:creationId xmlns:a16="http://schemas.microsoft.com/office/drawing/2014/main" id="{8EE11382-6C3C-6C87-05FA-DD192ABCA5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1672" y="357188"/>
            <a:ext cx="3619500" cy="2714625"/>
          </a:xfrm>
          <a:prstGeom prst="rect">
            <a:avLst/>
          </a:prstGeom>
          <a:noFill/>
          <a:ln>
            <a:noFill/>
          </a:ln>
        </p:spPr>
      </p:pic>
      <p:pic>
        <p:nvPicPr>
          <p:cNvPr id="7" name="Imagen 6">
            <a:extLst>
              <a:ext uri="{FF2B5EF4-FFF2-40B4-BE49-F238E27FC236}">
                <a16:creationId xmlns:a16="http://schemas.microsoft.com/office/drawing/2014/main" id="{7622FA54-A60E-B7AD-EFC5-D8C1119504E0}"/>
              </a:ext>
            </a:extLst>
          </p:cNvPr>
          <p:cNvPicPr>
            <a:picLocks noChangeAspect="1"/>
          </p:cNvPicPr>
          <p:nvPr/>
        </p:nvPicPr>
        <p:blipFill rotWithShape="1">
          <a:blip r:embed="rId3">
            <a:extLst>
              <a:ext uri="{28A0092B-C50C-407E-A947-70E740481C1C}">
                <a14:useLocalDpi xmlns:a14="http://schemas.microsoft.com/office/drawing/2010/main" val="0"/>
              </a:ext>
            </a:extLst>
          </a:blip>
          <a:srcRect l="943" t="10415" r="1741" b="9895"/>
          <a:stretch/>
        </p:blipFill>
        <p:spPr bwMode="auto">
          <a:xfrm rot="16200000">
            <a:off x="8305484" y="2323392"/>
            <a:ext cx="2657475" cy="48094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14344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29491" y="263443"/>
            <a:ext cx="6096000" cy="5257850"/>
          </a:xfrm>
          <a:prstGeom prst="rect">
            <a:avLst/>
          </a:prstGeom>
        </p:spPr>
        <p:txBody>
          <a:bodyPr>
            <a:spAutoFit/>
          </a:bodyPr>
          <a:lstStyle/>
          <a:p>
            <a:pPr algn="just">
              <a:lnSpc>
                <a:spcPct val="150000"/>
              </a:lnSpc>
              <a:spcAft>
                <a:spcPts val="800"/>
              </a:spcAft>
            </a:pP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Se firmó el convenio de cooperación interinstitucional entre el GAD Parroquial y el Ministerio de Inclusión Económica y Social MIES Carchi para la ejecución del PROYECTO DE MANTENIMIENTO DEL CENTRO DE DESARROLLO INFANTIL NIDO FELIZ DE LA PARROQUIA LA CONCEPCIÓN, EN CONVENIO CON MIES CARCHI.</a:t>
            </a:r>
            <a:endParaRPr lang="es-EC" sz="20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MIES CARCHI: 		$  40,895.64</a:t>
            </a:r>
            <a:endParaRPr lang="es-EC" sz="20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PARROQUIAL:	    9,975.00</a:t>
            </a:r>
            <a:endParaRPr lang="es-EC" sz="20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C" sz="20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FECHA: 			   20-01-2025</a:t>
            </a:r>
            <a:endParaRPr lang="es-EC" sz="20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s-EC" sz="2000" dirty="0">
                <a:solidFill>
                  <a:schemeClr val="accent2">
                    <a:lumMod val="50000"/>
                  </a:schemeClr>
                </a:solidFill>
                <a:effectLst/>
                <a:latin typeface="Arial" panose="020B0604020202020204" pitchFamily="34" charset="0"/>
                <a:ea typeface="Calibri" panose="020F0502020204030204" pitchFamily="34" charset="0"/>
              </a:rPr>
              <a:t>Entidad Ejecutora: 		GAD Parroquial.</a:t>
            </a:r>
            <a:endParaRPr lang="es-EC" sz="2000" dirty="0">
              <a:solidFill>
                <a:schemeClr val="accent2">
                  <a:lumMod val="50000"/>
                </a:schemeClr>
              </a:solidFill>
            </a:endParaRP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96545" y="1292167"/>
            <a:ext cx="5056601" cy="3792451"/>
          </a:xfrm>
          <a:prstGeom prst="rect">
            <a:avLst/>
          </a:prstGeom>
          <a:ln>
            <a:noFill/>
          </a:ln>
          <a:effectLst>
            <a:softEdge rad="112500"/>
          </a:effectLst>
        </p:spPr>
      </p:pic>
    </p:spTree>
    <p:extLst>
      <p:ext uri="{BB962C8B-B14F-4D97-AF65-F5344CB8AC3E}">
        <p14:creationId xmlns:p14="http://schemas.microsoft.com/office/powerpoint/2010/main" val="2085803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32509" y="222978"/>
            <a:ext cx="11679382" cy="2647263"/>
          </a:xfrm>
          <a:prstGeom prst="rect">
            <a:avLst/>
          </a:prstGeom>
        </p:spPr>
        <p:txBody>
          <a:bodyPr wrap="square">
            <a:spAutoFit/>
          </a:bodyPr>
          <a:lstStyle/>
          <a:p>
            <a:pPr algn="just">
              <a:lnSpc>
                <a:spcPct val="150000"/>
              </a:lnSpc>
              <a:spcAft>
                <a:spcPts val="800"/>
              </a:spcAft>
            </a:pPr>
            <a:r>
              <a:rPr lang="es-EC" sz="24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Se ejecutó el proyecto de FORTALECIMIENTO DE LAS CAPACIDADES OPERATIVAS DE LOS PUNTOS DIGITALES DE LA PARROQUIA LA CONCEPCIÓN, CANTÓN MIRA.</a:t>
            </a:r>
            <a:endParaRPr lang="es-EC" sz="20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C" sz="24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PARROQUIAL: 	1,603.15</a:t>
            </a:r>
            <a:endParaRPr lang="es-EC" sz="20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C" sz="2400"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Entidad Ejecutora: 		GAD Parroquial.</a:t>
            </a:r>
            <a:endParaRPr lang="es-EC" sz="20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p:cNvPicPr>
            <a:picLocks noChangeAspect="1"/>
          </p:cNvPicPr>
          <p:nvPr/>
        </p:nvPicPr>
        <p:blipFill rotWithShape="1">
          <a:blip r:embed="rId2" cstate="print">
            <a:extLst>
              <a:ext uri="{28A0092B-C50C-407E-A947-70E740481C1C}">
                <a14:useLocalDpi xmlns:a14="http://schemas.microsoft.com/office/drawing/2010/main" val="0"/>
              </a:ext>
            </a:extLst>
          </a:blip>
          <a:srcRect l="13121"/>
          <a:stretch/>
        </p:blipFill>
        <p:spPr>
          <a:xfrm>
            <a:off x="332509" y="3477490"/>
            <a:ext cx="4600707" cy="2382983"/>
          </a:xfrm>
          <a:prstGeom prst="rect">
            <a:avLst/>
          </a:prstGeom>
          <a:ln>
            <a:noFill/>
          </a:ln>
          <a:effectLst>
            <a:softEdge rad="112500"/>
          </a:effectLst>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4015" y="3262746"/>
            <a:ext cx="6757938" cy="3041072"/>
          </a:xfrm>
          <a:prstGeom prst="rect">
            <a:avLst/>
          </a:prstGeom>
          <a:ln>
            <a:noFill/>
          </a:ln>
          <a:effectLst>
            <a:softEdge rad="112500"/>
          </a:effectLst>
        </p:spPr>
      </p:pic>
    </p:spTree>
    <p:extLst>
      <p:ext uri="{BB962C8B-B14F-4D97-AF65-F5344CB8AC3E}">
        <p14:creationId xmlns:p14="http://schemas.microsoft.com/office/powerpoint/2010/main" val="2120515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FD8C547-D73B-3AC7-342F-EBCC0AF5FB1D}"/>
              </a:ext>
            </a:extLst>
          </p:cNvPr>
          <p:cNvSpPr txBox="1"/>
          <p:nvPr/>
        </p:nvSpPr>
        <p:spPr>
          <a:xfrm>
            <a:off x="639365" y="638730"/>
            <a:ext cx="6718697" cy="3543021"/>
          </a:xfrm>
          <a:prstGeom prst="rect">
            <a:avLst/>
          </a:prstGeom>
          <a:noFill/>
        </p:spPr>
        <p:txBody>
          <a:bodyPr wrap="square">
            <a:spAutoFit/>
          </a:bodyPr>
          <a:lstStyle/>
          <a:p>
            <a:pPr algn="just">
              <a:lnSpc>
                <a:spcPct val="150000"/>
              </a:lnSpc>
              <a:spcAft>
                <a:spcPts val="800"/>
              </a:spcAft>
              <a:buNone/>
            </a:pPr>
            <a:r>
              <a:rPr lang="es-EC" sz="2200" dirty="0">
                <a:effectLst/>
                <a:latin typeface="Arial" panose="020B0604020202020204" pitchFamily="34" charset="0"/>
                <a:ea typeface="Calibri" panose="020F0502020204030204" pitchFamily="34" charset="0"/>
                <a:cs typeface="Times New Roman" panose="02020603050405020304" pitchFamily="18" charset="0"/>
              </a:rPr>
              <a:t>Se ejecutó el proyecto de MEJORAMIENTO DE LAS CONDICIONES DE SEGURIDAD ALIMENTARIA DE LAS PERSONAS DENTRO DE LOS GRUPOS DE ATENCIÓN PRIORITARIA EN LA PARROQUIA LA CONCEPCIÓN.</a:t>
            </a:r>
            <a:endParaRPr lang="es-EC" sz="2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s-EC" sz="2200" dirty="0">
                <a:effectLst/>
                <a:latin typeface="Arial" panose="020B0604020202020204" pitchFamily="34" charset="0"/>
                <a:ea typeface="Calibri" panose="020F0502020204030204" pitchFamily="34" charset="0"/>
                <a:cs typeface="Times New Roman" panose="02020603050405020304" pitchFamily="18" charset="0"/>
              </a:rPr>
              <a:t>GAD PARROQUIAL: 	       $ 7,000.00</a:t>
            </a:r>
            <a:endParaRPr lang="es-EC" sz="2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s-EC" sz="2200" dirty="0">
                <a:effectLst/>
                <a:latin typeface="Arial" panose="020B0604020202020204" pitchFamily="34" charset="0"/>
                <a:ea typeface="Calibri" panose="020F0502020204030204" pitchFamily="34" charset="0"/>
                <a:cs typeface="Times New Roman" panose="02020603050405020304" pitchFamily="18" charset="0"/>
              </a:rPr>
              <a:t>Entidad Ejecutora: 		GAD Parroquial.</a:t>
            </a:r>
            <a:endParaRPr lang="es-EC"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F60D221E-3013-FE98-08DF-35CC4C9A84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2950" y="4382690"/>
            <a:ext cx="5119688" cy="2303860"/>
          </a:xfrm>
          <a:prstGeom prst="rect">
            <a:avLst/>
          </a:prstGeom>
        </p:spPr>
      </p:pic>
      <p:pic>
        <p:nvPicPr>
          <p:cNvPr id="9" name="Imagen 8">
            <a:extLst>
              <a:ext uri="{FF2B5EF4-FFF2-40B4-BE49-F238E27FC236}">
                <a16:creationId xmlns:a16="http://schemas.microsoft.com/office/drawing/2014/main" id="{34B4390A-4539-3273-128E-C9FE0C9D8A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9364" y="4382690"/>
            <a:ext cx="5492749" cy="2471737"/>
          </a:xfrm>
          <a:prstGeom prst="rect">
            <a:avLst/>
          </a:prstGeom>
        </p:spPr>
      </p:pic>
      <p:pic>
        <p:nvPicPr>
          <p:cNvPr id="13" name="Imagen 12">
            <a:extLst>
              <a:ext uri="{FF2B5EF4-FFF2-40B4-BE49-F238E27FC236}">
                <a16:creationId xmlns:a16="http://schemas.microsoft.com/office/drawing/2014/main" id="{EF9430E1-B30B-D310-468D-BF8A753A84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6650" y="810040"/>
            <a:ext cx="4464051" cy="3200400"/>
          </a:xfrm>
          <a:prstGeom prst="rect">
            <a:avLst/>
          </a:prstGeom>
        </p:spPr>
      </p:pic>
    </p:spTree>
    <p:extLst>
      <p:ext uri="{BB962C8B-B14F-4D97-AF65-F5344CB8AC3E}">
        <p14:creationId xmlns:p14="http://schemas.microsoft.com/office/powerpoint/2010/main" val="696268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85152" y="0"/>
            <a:ext cx="8596668" cy="789709"/>
          </a:xfrm>
        </p:spPr>
        <p:txBody>
          <a:bodyPr/>
          <a:lstStyle/>
          <a:p>
            <a:pPr algn="ctr"/>
            <a:r>
              <a:rPr lang="es-EC" dirty="0"/>
              <a:t>SISTEMA POLÍTICO INSTITUCIONAL</a:t>
            </a:r>
          </a:p>
        </p:txBody>
      </p:sp>
      <p:sp>
        <p:nvSpPr>
          <p:cNvPr id="3" name="Rectángulo 2"/>
          <p:cNvSpPr/>
          <p:nvPr/>
        </p:nvSpPr>
        <p:spPr>
          <a:xfrm>
            <a:off x="387927" y="611545"/>
            <a:ext cx="6584374" cy="5329664"/>
          </a:xfrm>
          <a:prstGeom prst="rect">
            <a:avLst/>
          </a:prstGeom>
        </p:spPr>
        <p:txBody>
          <a:bodyPr wrap="square">
            <a:spAutoFit/>
          </a:bodyPr>
          <a:lstStyle/>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Se ejecutó el PROGRAMA DE COMPRA DE MATERIALES, INSUMOS, SUMINISTROS, MUEBLES, MANTENIMIENTO DEL PARQUE AUTOMOTOR Y MANTENIMIENTO DE LOS ESPACIOS DEL GAD PARROQUIAL.</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GAD PARROQUIAL: 	$ 22,648.64</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Entidad Ejecutora: 	GAD Parroquial.</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Mantenimiento Camionetas: 		   9,084.64</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Gastos, material de oficina, aseo, ropa trabajo</a:t>
            </a:r>
            <a:r>
              <a:rPr lang="es-MX" dirty="0">
                <a:solidFill>
                  <a:schemeClr val="accent2">
                    <a:lumMod val="50000"/>
                  </a:schemeClr>
                </a:solidFill>
                <a:latin typeface="Arial" panose="020B0604020202020204" pitchFamily="34" charset="0"/>
                <a:ea typeface="Calibri" panose="020F0502020204030204" pitchFamily="34" charset="0"/>
                <a:cs typeface="Times New Roman" panose="02020603050405020304" pitchFamily="18" charset="0"/>
              </a:rPr>
              <a:t>   </a:t>
            </a: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5,778.73</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matriculas, telecomunicaciones Energía eléctrica, </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comisiones bancarias.</a:t>
            </a:r>
          </a:p>
          <a:p>
            <a:pPr algn="just">
              <a:lnSpc>
                <a:spcPct val="150000"/>
              </a:lnSpc>
              <a:spcAft>
                <a:spcPts val="800"/>
              </a:spcAft>
            </a:pPr>
            <a:r>
              <a:rPr lang="es-MX" dirty="0">
                <a:solidFill>
                  <a:schemeClr val="accent2">
                    <a:lumMod val="50000"/>
                  </a:schemeClr>
                </a:solidFill>
                <a:effectLst/>
                <a:latin typeface="Arial" panose="020B0604020202020204" pitchFamily="34" charset="0"/>
                <a:ea typeface="Calibri" panose="020F0502020204030204" pitchFamily="34" charset="0"/>
                <a:cs typeface="Times New Roman" panose="02020603050405020304" pitchFamily="18" charset="0"/>
              </a:rPr>
              <a:t>Trabajador Parroquial		 7,775.27</a:t>
            </a:r>
          </a:p>
        </p:txBody>
      </p:sp>
      <p:pic>
        <p:nvPicPr>
          <p:cNvPr id="6" name="Imagen 5">
            <a:extLst>
              <a:ext uri="{FF2B5EF4-FFF2-40B4-BE49-F238E27FC236}">
                <a16:creationId xmlns:a16="http://schemas.microsoft.com/office/drawing/2014/main" id="{3B50B4DB-9EE8-B18D-8009-ABEA4ADA8A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0989" y="789709"/>
            <a:ext cx="3350553" cy="4396654"/>
          </a:xfrm>
          <a:prstGeom prst="rect">
            <a:avLst/>
          </a:prstGeom>
          <a:ln>
            <a:noFill/>
          </a:ln>
          <a:effectLst>
            <a:softEdge rad="112500"/>
          </a:effectLst>
        </p:spPr>
      </p:pic>
    </p:spTree>
    <p:extLst>
      <p:ext uri="{BB962C8B-B14F-4D97-AF65-F5344CB8AC3E}">
        <p14:creationId xmlns:p14="http://schemas.microsoft.com/office/powerpoint/2010/main" val="1831190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15879" y="166254"/>
            <a:ext cx="8596668" cy="1320800"/>
          </a:xfrm>
        </p:spPr>
        <p:txBody>
          <a:bodyPr>
            <a:normAutofit fontScale="90000"/>
          </a:bodyPr>
          <a:lstStyle/>
          <a:p>
            <a:pPr algn="ctr"/>
            <a:r>
              <a:rPr lang="es-EC" b="1" dirty="0"/>
              <a:t>RESUMEN DE INGRESOS Y GASTOS</a:t>
            </a:r>
            <a:br>
              <a:rPr lang="es-EC" b="1" dirty="0"/>
            </a:br>
            <a:r>
              <a:rPr lang="es-EC" b="1" dirty="0"/>
              <a:t>INGRESOS 2025</a:t>
            </a:r>
            <a:br>
              <a:rPr lang="es-EC" b="1" dirty="0"/>
            </a:br>
            <a:endParaRPr lang="es-EC" dirty="0"/>
          </a:p>
        </p:txBody>
      </p:sp>
      <p:graphicFrame>
        <p:nvGraphicFramePr>
          <p:cNvPr id="3" name="Tabla 2">
            <a:extLst>
              <a:ext uri="{FF2B5EF4-FFF2-40B4-BE49-F238E27FC236}">
                <a16:creationId xmlns:a16="http://schemas.microsoft.com/office/drawing/2014/main" id="{598336D3-925E-F33B-D12C-CF87B8A7B4DB}"/>
              </a:ext>
            </a:extLst>
          </p:cNvPr>
          <p:cNvGraphicFramePr>
            <a:graphicFrameLocks noGrp="1"/>
          </p:cNvGraphicFramePr>
          <p:nvPr>
            <p:extLst>
              <p:ext uri="{D42A27DB-BD31-4B8C-83A1-F6EECF244321}">
                <p14:modId xmlns:p14="http://schemas.microsoft.com/office/powerpoint/2010/main" val="711929535"/>
              </p:ext>
            </p:extLst>
          </p:nvPr>
        </p:nvGraphicFramePr>
        <p:xfrm>
          <a:off x="1016794" y="1258454"/>
          <a:ext cx="10158412" cy="5262256"/>
        </p:xfrm>
        <a:graphic>
          <a:graphicData uri="http://schemas.openxmlformats.org/drawingml/2006/table">
            <a:tbl>
              <a:tblPr firstRow="1" firstCol="1" bandRow="1">
                <a:tableStyleId>{5C22544A-7EE6-4342-B048-85BDC9FD1C3A}</a:tableStyleId>
              </a:tblPr>
              <a:tblGrid>
                <a:gridCol w="6258236">
                  <a:extLst>
                    <a:ext uri="{9D8B030D-6E8A-4147-A177-3AD203B41FA5}">
                      <a16:colId xmlns:a16="http://schemas.microsoft.com/office/drawing/2014/main" val="2056762032"/>
                    </a:ext>
                  </a:extLst>
                </a:gridCol>
                <a:gridCol w="2169008">
                  <a:extLst>
                    <a:ext uri="{9D8B030D-6E8A-4147-A177-3AD203B41FA5}">
                      <a16:colId xmlns:a16="http://schemas.microsoft.com/office/drawing/2014/main" val="2708663270"/>
                    </a:ext>
                  </a:extLst>
                </a:gridCol>
                <a:gridCol w="1731168">
                  <a:extLst>
                    <a:ext uri="{9D8B030D-6E8A-4147-A177-3AD203B41FA5}">
                      <a16:colId xmlns:a16="http://schemas.microsoft.com/office/drawing/2014/main" val="4027747149"/>
                    </a:ext>
                  </a:extLst>
                </a:gridCol>
              </a:tblGrid>
              <a:tr h="580286">
                <a:tc>
                  <a:txBody>
                    <a:bodyPr/>
                    <a:lstStyle/>
                    <a:p>
                      <a:pPr algn="ctr">
                        <a:lnSpc>
                          <a:spcPct val="107000"/>
                        </a:lnSpc>
                        <a:spcAft>
                          <a:spcPts val="800"/>
                        </a:spcAft>
                        <a:buNone/>
                      </a:pPr>
                      <a:r>
                        <a:rPr lang="es-EC" sz="2800">
                          <a:effectLst/>
                        </a:rPr>
                        <a:t>RESUMEN DE INGRESOS 2025</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es-EC" sz="2800">
                          <a:effectLst/>
                        </a:rPr>
                        <a:t>RECAUDADO</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es-EC" sz="2800">
                          <a:effectLst/>
                        </a:rPr>
                        <a:t>POR COBRAR</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568369222"/>
                  </a:ext>
                </a:extLst>
              </a:tr>
              <a:tr h="580286">
                <a:tc>
                  <a:txBody>
                    <a:bodyPr/>
                    <a:lstStyle/>
                    <a:p>
                      <a:pPr>
                        <a:lnSpc>
                          <a:spcPct val="107000"/>
                        </a:lnSpc>
                        <a:spcAft>
                          <a:spcPts val="800"/>
                        </a:spcAft>
                        <a:buNone/>
                      </a:pPr>
                      <a:r>
                        <a:rPr lang="es-EC" sz="2800">
                          <a:effectLst/>
                        </a:rPr>
                        <a:t>Ingreso Funeraria</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es-EC" sz="2800">
                          <a:effectLst/>
                        </a:rPr>
                        <a:t>240.00</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buNone/>
                      </a:pPr>
                      <a:endParaRPr lang="es-EC" sz="28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940342725"/>
                  </a:ext>
                </a:extLst>
              </a:tr>
              <a:tr h="580286">
                <a:tc>
                  <a:txBody>
                    <a:bodyPr/>
                    <a:lstStyle/>
                    <a:p>
                      <a:pPr>
                        <a:lnSpc>
                          <a:spcPct val="107000"/>
                        </a:lnSpc>
                        <a:spcAft>
                          <a:spcPts val="800"/>
                        </a:spcAft>
                        <a:buNone/>
                      </a:pPr>
                      <a:r>
                        <a:rPr lang="es-EC" sz="2800">
                          <a:effectLst/>
                        </a:rPr>
                        <a:t>Ingresos por alquiler de tractor</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es-EC" sz="2800">
                          <a:effectLst/>
                        </a:rPr>
                        <a:t>17,797.50</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es-EC" sz="2800" dirty="0">
                          <a:effectLst/>
                        </a:rPr>
                        <a:t>4,228.00</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520007449"/>
                  </a:ext>
                </a:extLst>
              </a:tr>
              <a:tr h="580286">
                <a:tc>
                  <a:txBody>
                    <a:bodyPr/>
                    <a:lstStyle/>
                    <a:p>
                      <a:pPr>
                        <a:lnSpc>
                          <a:spcPct val="107000"/>
                        </a:lnSpc>
                        <a:spcAft>
                          <a:spcPts val="800"/>
                        </a:spcAft>
                        <a:buNone/>
                      </a:pPr>
                      <a:r>
                        <a:rPr lang="es-EC" sz="2800">
                          <a:effectLst/>
                        </a:rPr>
                        <a:t>Ingresos del Ministerio de Finanzas</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es-EC" sz="2800">
                          <a:effectLst/>
                        </a:rPr>
                        <a:t>221,794.08</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buNone/>
                      </a:pPr>
                      <a:endParaRPr lang="es-EC" sz="28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714819695"/>
                  </a:ext>
                </a:extLst>
              </a:tr>
              <a:tr h="580286">
                <a:tc>
                  <a:txBody>
                    <a:bodyPr/>
                    <a:lstStyle/>
                    <a:p>
                      <a:pPr>
                        <a:lnSpc>
                          <a:spcPct val="107000"/>
                        </a:lnSpc>
                        <a:spcAft>
                          <a:spcPts val="800"/>
                        </a:spcAft>
                        <a:buNone/>
                      </a:pPr>
                      <a:r>
                        <a:rPr lang="es-EC" sz="2800">
                          <a:effectLst/>
                        </a:rPr>
                        <a:t>Ingresos Convenios GAD Provincial del Carchi</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es-EC" sz="2800" dirty="0">
                          <a:effectLst/>
                        </a:rPr>
                        <a:t>5,000.00</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buNone/>
                      </a:pPr>
                      <a:endParaRPr lang="es-EC" sz="2800" dirty="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903377455"/>
                  </a:ext>
                </a:extLst>
              </a:tr>
              <a:tr h="580286">
                <a:tc>
                  <a:txBody>
                    <a:bodyPr/>
                    <a:lstStyle/>
                    <a:p>
                      <a:pPr>
                        <a:lnSpc>
                          <a:spcPct val="107000"/>
                        </a:lnSpc>
                        <a:spcAft>
                          <a:spcPts val="800"/>
                        </a:spcAft>
                        <a:buNone/>
                      </a:pPr>
                      <a:r>
                        <a:rPr lang="es-EC" sz="2800" dirty="0">
                          <a:effectLst/>
                        </a:rPr>
                        <a:t>Ingresos Convenios MIES Carchi</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es-EC" sz="2800" dirty="0">
                          <a:effectLst/>
                        </a:rPr>
                        <a:t>40,895.64</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buNone/>
                      </a:pPr>
                      <a:endParaRPr lang="es-EC" sz="28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900766419"/>
                  </a:ext>
                </a:extLst>
              </a:tr>
              <a:tr h="580286">
                <a:tc>
                  <a:txBody>
                    <a:bodyPr/>
                    <a:lstStyle/>
                    <a:p>
                      <a:pPr>
                        <a:lnSpc>
                          <a:spcPct val="107000"/>
                        </a:lnSpc>
                        <a:spcAft>
                          <a:spcPts val="800"/>
                        </a:spcAft>
                        <a:buNone/>
                      </a:pPr>
                      <a:r>
                        <a:rPr lang="es-EC" sz="2800" dirty="0">
                          <a:effectLst/>
                        </a:rPr>
                        <a:t>Ingreso seguro Camioneta</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es-EC" sz="2800" dirty="0">
                          <a:effectLst/>
                        </a:rPr>
                        <a:t>15,000.00</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buNone/>
                      </a:pPr>
                      <a:endParaRPr lang="es-EC" sz="2800">
                        <a:effectLst/>
                        <a:latin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255421645"/>
                  </a:ext>
                </a:extLst>
              </a:tr>
              <a:tr h="580286">
                <a:tc>
                  <a:txBody>
                    <a:bodyPr/>
                    <a:lstStyle/>
                    <a:p>
                      <a:pPr>
                        <a:lnSpc>
                          <a:spcPct val="107000"/>
                        </a:lnSpc>
                        <a:spcAft>
                          <a:spcPts val="800"/>
                        </a:spcAft>
                        <a:buNone/>
                      </a:pPr>
                      <a:r>
                        <a:rPr lang="es-EC" sz="2800">
                          <a:effectLst/>
                        </a:rPr>
                        <a:t>TOTAL DE INGRESOS</a:t>
                      </a:r>
                      <a:endParaRPr lang="es-EC" sz="2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es-EC" sz="2800" dirty="0">
                          <a:effectLst/>
                        </a:rPr>
                        <a:t>300,727.22</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800"/>
                        </a:spcAft>
                        <a:buNone/>
                      </a:pPr>
                      <a:r>
                        <a:rPr lang="es-EC" sz="2800" dirty="0">
                          <a:effectLst/>
                        </a:rPr>
                        <a:t>4,228.00</a:t>
                      </a:r>
                      <a:endParaRPr lang="es-EC"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691048092"/>
                  </a:ext>
                </a:extLst>
              </a:tr>
            </a:tbl>
          </a:graphicData>
        </a:graphic>
      </p:graphicFrame>
    </p:spTree>
    <p:extLst>
      <p:ext uri="{BB962C8B-B14F-4D97-AF65-F5344CB8AC3E}">
        <p14:creationId xmlns:p14="http://schemas.microsoft.com/office/powerpoint/2010/main" val="1404690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a:extLst>
              <a:ext uri="{FF2B5EF4-FFF2-40B4-BE49-F238E27FC236}">
                <a16:creationId xmlns:a16="http://schemas.microsoft.com/office/drawing/2014/main" id="{00000000-0008-0000-0100-000005000000}"/>
              </a:ext>
            </a:extLst>
          </p:cNvPr>
          <p:cNvGraphicFramePr/>
          <p:nvPr>
            <p:extLst>
              <p:ext uri="{D42A27DB-BD31-4B8C-83A1-F6EECF244321}">
                <p14:modId xmlns:p14="http://schemas.microsoft.com/office/powerpoint/2010/main" val="3337932664"/>
              </p:ext>
            </p:extLst>
          </p:nvPr>
        </p:nvGraphicFramePr>
        <p:xfrm>
          <a:off x="1016794" y="414337"/>
          <a:ext cx="10158412" cy="60293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76870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15879" y="0"/>
            <a:ext cx="8596668" cy="734291"/>
          </a:xfrm>
        </p:spPr>
        <p:txBody>
          <a:bodyPr/>
          <a:lstStyle/>
          <a:p>
            <a:pPr algn="ctr"/>
            <a:r>
              <a:rPr lang="es-EC" dirty="0"/>
              <a:t>GASTOS 2025</a:t>
            </a:r>
          </a:p>
        </p:txBody>
      </p:sp>
      <p:graphicFrame>
        <p:nvGraphicFramePr>
          <p:cNvPr id="4" name="Tabla 3">
            <a:extLst>
              <a:ext uri="{FF2B5EF4-FFF2-40B4-BE49-F238E27FC236}">
                <a16:creationId xmlns:a16="http://schemas.microsoft.com/office/drawing/2014/main" id="{5A574C47-1C32-7C42-DD91-6D90261DDC57}"/>
              </a:ext>
            </a:extLst>
          </p:cNvPr>
          <p:cNvGraphicFramePr>
            <a:graphicFrameLocks noGrp="1"/>
          </p:cNvGraphicFramePr>
          <p:nvPr>
            <p:extLst>
              <p:ext uri="{D42A27DB-BD31-4B8C-83A1-F6EECF244321}">
                <p14:modId xmlns:p14="http://schemas.microsoft.com/office/powerpoint/2010/main" val="2880641136"/>
              </p:ext>
            </p:extLst>
          </p:nvPr>
        </p:nvGraphicFramePr>
        <p:xfrm>
          <a:off x="571499" y="503237"/>
          <a:ext cx="11001377" cy="6143106"/>
        </p:xfrm>
        <a:graphic>
          <a:graphicData uri="http://schemas.openxmlformats.org/drawingml/2006/table">
            <a:tbl>
              <a:tblPr>
                <a:tableStyleId>{69CF1AB2-1976-4502-BF36-3FF5EA218861}</a:tableStyleId>
              </a:tblPr>
              <a:tblGrid>
                <a:gridCol w="8391132">
                  <a:extLst>
                    <a:ext uri="{9D8B030D-6E8A-4147-A177-3AD203B41FA5}">
                      <a16:colId xmlns:a16="http://schemas.microsoft.com/office/drawing/2014/main" val="4072027084"/>
                    </a:ext>
                  </a:extLst>
                </a:gridCol>
                <a:gridCol w="1165025">
                  <a:extLst>
                    <a:ext uri="{9D8B030D-6E8A-4147-A177-3AD203B41FA5}">
                      <a16:colId xmlns:a16="http://schemas.microsoft.com/office/drawing/2014/main" val="4118268647"/>
                    </a:ext>
                  </a:extLst>
                </a:gridCol>
                <a:gridCol w="1445220">
                  <a:extLst>
                    <a:ext uri="{9D8B030D-6E8A-4147-A177-3AD203B41FA5}">
                      <a16:colId xmlns:a16="http://schemas.microsoft.com/office/drawing/2014/main" val="3823117650"/>
                    </a:ext>
                  </a:extLst>
                </a:gridCol>
              </a:tblGrid>
              <a:tr h="485443">
                <a:tc>
                  <a:txBody>
                    <a:bodyPr/>
                    <a:lstStyle/>
                    <a:p>
                      <a:pPr algn="ctr" fontAlgn="b">
                        <a:buNone/>
                      </a:pPr>
                      <a:r>
                        <a:rPr lang="es-EC" sz="1600" u="none" strike="noStrike" dirty="0">
                          <a:solidFill>
                            <a:schemeClr val="bg1"/>
                          </a:solidFill>
                          <a:effectLst/>
                          <a:latin typeface="Arial" panose="020B0604020202020204" pitchFamily="34" charset="0"/>
                          <a:cs typeface="Arial" panose="020B0604020202020204" pitchFamily="34" charset="0"/>
                        </a:rPr>
                        <a:t>GASTOS PRESUPUESTO GAD PARROQUIAL</a:t>
                      </a:r>
                      <a:endParaRPr lang="es-EC" sz="1600" b="1" i="0" u="none" strike="noStrike" dirty="0">
                        <a:solidFill>
                          <a:schemeClr val="bg1"/>
                        </a:solidFill>
                        <a:effectLst/>
                        <a:latin typeface="Arial" panose="020B0604020202020204" pitchFamily="34" charset="0"/>
                        <a:cs typeface="Arial" panose="020B0604020202020204" pitchFamily="34" charset="0"/>
                      </a:endParaRPr>
                    </a:p>
                  </a:txBody>
                  <a:tcPr marL="6762" marR="6762" marT="6762" marB="0" anchor="b">
                    <a:solidFill>
                      <a:schemeClr val="accent1">
                        <a:lumMod val="75000"/>
                      </a:schemeClr>
                    </a:solidFill>
                  </a:tcPr>
                </a:tc>
                <a:tc>
                  <a:txBody>
                    <a:bodyPr/>
                    <a:lstStyle/>
                    <a:p>
                      <a:pPr algn="ctr" fontAlgn="b">
                        <a:buNone/>
                      </a:pPr>
                      <a:r>
                        <a:rPr lang="es-EC" sz="1600" u="none" strike="noStrike" dirty="0">
                          <a:solidFill>
                            <a:schemeClr val="bg1"/>
                          </a:solidFill>
                          <a:effectLst/>
                          <a:latin typeface="Arial" panose="020B0604020202020204" pitchFamily="34" charset="0"/>
                          <a:cs typeface="Arial" panose="020B0604020202020204" pitchFamily="34" charset="0"/>
                        </a:rPr>
                        <a:t>EJECUTADO</a:t>
                      </a:r>
                      <a:endParaRPr lang="es-EC" sz="1600" b="1" i="0" u="none" strike="noStrike" dirty="0">
                        <a:solidFill>
                          <a:schemeClr val="bg1"/>
                        </a:solidFill>
                        <a:effectLst/>
                        <a:latin typeface="Arial" panose="020B0604020202020204" pitchFamily="34" charset="0"/>
                        <a:cs typeface="Arial" panose="020B0604020202020204" pitchFamily="34" charset="0"/>
                      </a:endParaRPr>
                    </a:p>
                  </a:txBody>
                  <a:tcPr marL="6762" marR="6762" marT="6762" marB="0" anchor="b">
                    <a:solidFill>
                      <a:schemeClr val="accent1">
                        <a:lumMod val="75000"/>
                      </a:schemeClr>
                    </a:solidFill>
                  </a:tcPr>
                </a:tc>
                <a:tc>
                  <a:txBody>
                    <a:bodyPr/>
                    <a:lstStyle/>
                    <a:p>
                      <a:pPr algn="ctr" fontAlgn="b">
                        <a:buNone/>
                      </a:pPr>
                      <a:r>
                        <a:rPr lang="es-EC" sz="1600" u="none" strike="noStrike" dirty="0">
                          <a:solidFill>
                            <a:schemeClr val="bg1"/>
                          </a:solidFill>
                          <a:effectLst/>
                          <a:latin typeface="Arial" panose="020B0604020202020204" pitchFamily="34" charset="0"/>
                          <a:cs typeface="Arial" panose="020B0604020202020204" pitchFamily="34" charset="0"/>
                        </a:rPr>
                        <a:t>POR PAGAR 2026</a:t>
                      </a:r>
                      <a:endParaRPr lang="es-EC" sz="1600" b="1" i="0" u="none" strike="noStrike" dirty="0">
                        <a:solidFill>
                          <a:schemeClr val="bg1"/>
                        </a:solidFill>
                        <a:effectLst/>
                        <a:latin typeface="Arial" panose="020B0604020202020204" pitchFamily="34" charset="0"/>
                        <a:cs typeface="Arial" panose="020B0604020202020204" pitchFamily="34" charset="0"/>
                      </a:endParaRPr>
                    </a:p>
                  </a:txBody>
                  <a:tcPr marL="6762" marR="6762" marT="6762" marB="0" anchor="b">
                    <a:solidFill>
                      <a:schemeClr val="accent1">
                        <a:lumMod val="75000"/>
                      </a:schemeClr>
                    </a:solidFill>
                  </a:tcPr>
                </a:tc>
                <a:extLst>
                  <a:ext uri="{0D108BD9-81ED-4DB2-BD59-A6C34878D82A}">
                    <a16:rowId xmlns:a16="http://schemas.microsoft.com/office/drawing/2014/main" val="819818630"/>
                  </a:ext>
                </a:extLst>
              </a:tr>
              <a:tr h="216116">
                <a:tc>
                  <a:txBody>
                    <a:bodyPr/>
                    <a:lstStyle/>
                    <a:p>
                      <a:pPr algn="l" fontAlgn="b">
                        <a:buNone/>
                      </a:pPr>
                      <a:r>
                        <a:rPr lang="es-EC" sz="1400" u="none" strike="noStrike" dirty="0">
                          <a:effectLst/>
                          <a:latin typeface="Arial" panose="020B0604020202020204" pitchFamily="34" charset="0"/>
                          <a:cs typeface="Arial" panose="020B0604020202020204" pitchFamily="34" charset="0"/>
                        </a:rPr>
                        <a:t>GASTOS ADMINISTRATIVOS</a:t>
                      </a:r>
                      <a:endParaRPr lang="es-EC" sz="1400" b="0" i="0" u="none" strike="noStrike" dirty="0">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81,813.26</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1367339114"/>
                  </a:ext>
                </a:extLst>
              </a:tr>
              <a:tr h="425593">
                <a:tc>
                  <a:txBody>
                    <a:bodyPr/>
                    <a:lstStyle/>
                    <a:p>
                      <a:pPr algn="l" fontAlgn="b">
                        <a:buNone/>
                      </a:pPr>
                      <a:r>
                        <a:rPr lang="es-MX" sz="1400" u="none" strike="noStrike" dirty="0">
                          <a:effectLst/>
                          <a:latin typeface="Arial" panose="020B0604020202020204" pitchFamily="34" charset="0"/>
                          <a:cs typeface="Arial" panose="020B0604020202020204" pitchFamily="34" charset="0"/>
                        </a:rPr>
                        <a:t>DOTACIÓN DEL SERVICIO DE INTERNET A TRAVÉS DE LAS ZONAS WIFI DE LAS COMUNIDADES DE LA PARROQUIA RURAL DE LA CONCEPCIÓN</a:t>
                      </a: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dirty="0">
                          <a:effectLst/>
                          <a:latin typeface="Arial" panose="020B0604020202020204" pitchFamily="34" charset="0"/>
                          <a:cs typeface="Arial" panose="020B0604020202020204" pitchFamily="34" charset="0"/>
                        </a:rPr>
                        <a:t>0.00</a:t>
                      </a:r>
                      <a:endParaRPr lang="es-EC" sz="1400" b="0" i="0" u="none" strike="noStrike" dirty="0">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3,352.00</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592670955"/>
                  </a:ext>
                </a:extLst>
              </a:tr>
              <a:tr h="216116">
                <a:tc>
                  <a:txBody>
                    <a:bodyPr/>
                    <a:lstStyle/>
                    <a:p>
                      <a:pPr algn="l" fontAlgn="b">
                        <a:buNone/>
                      </a:pPr>
                      <a:r>
                        <a:rPr lang="es-MX" sz="1400" u="none" strike="noStrike">
                          <a:effectLst/>
                          <a:latin typeface="Arial" panose="020B0604020202020204" pitchFamily="34" charset="0"/>
                          <a:cs typeface="Arial" panose="020B0604020202020204" pitchFamily="34" charset="0"/>
                        </a:rPr>
                        <a:t>CONVENIO MECANIZACION AGRICOLA (ADQUISICION TRACTOR)</a:t>
                      </a:r>
                      <a:endParaRPr lang="es-MX"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13,320.00</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1451957306"/>
                  </a:ext>
                </a:extLst>
              </a:tr>
              <a:tr h="256652">
                <a:tc>
                  <a:txBody>
                    <a:bodyPr/>
                    <a:lstStyle/>
                    <a:p>
                      <a:pPr algn="l" fontAlgn="b">
                        <a:buNone/>
                      </a:pPr>
                      <a:r>
                        <a:rPr lang="es-MX" sz="1400" u="none" strike="noStrike">
                          <a:effectLst/>
                          <a:latin typeface="Arial" panose="020B0604020202020204" pitchFamily="34" charset="0"/>
                          <a:cs typeface="Arial" panose="020B0604020202020204" pitchFamily="34" charset="0"/>
                        </a:rPr>
                        <a:t>PROGRAMA DE MECANIZACIÓN AGRÍCOLA EN LA PARROQUIA LA CONCEPCIÓN</a:t>
                      </a:r>
                      <a:endParaRPr lang="es-MX"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dirty="0">
                          <a:effectLst/>
                          <a:latin typeface="Arial" panose="020B0604020202020204" pitchFamily="34" charset="0"/>
                          <a:cs typeface="Arial" panose="020B0604020202020204" pitchFamily="34" charset="0"/>
                        </a:rPr>
                        <a:t>23,774.16</a:t>
                      </a:r>
                      <a:endParaRPr lang="es-EC" sz="1400" b="0" i="0" u="none" strike="noStrike" dirty="0">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667910167"/>
                  </a:ext>
                </a:extLst>
              </a:tr>
              <a:tr h="216116">
                <a:tc>
                  <a:txBody>
                    <a:bodyPr/>
                    <a:lstStyle/>
                    <a:p>
                      <a:pPr algn="l" fontAlgn="b">
                        <a:buNone/>
                      </a:pPr>
                      <a:r>
                        <a:rPr lang="es-EC" sz="1400" u="none" strike="noStrike">
                          <a:effectLst/>
                          <a:latin typeface="Arial" panose="020B0604020202020204" pitchFamily="34" charset="0"/>
                          <a:cs typeface="Arial" panose="020B0604020202020204" pitchFamily="34" charset="0"/>
                        </a:rPr>
                        <a:t>CONVENIO TRANSPORTE ESCOLAR</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12,698.32</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10,301.68</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3799077759"/>
                  </a:ext>
                </a:extLst>
              </a:tr>
              <a:tr h="425593">
                <a:tc>
                  <a:txBody>
                    <a:bodyPr/>
                    <a:lstStyle/>
                    <a:p>
                      <a:pPr algn="l" fontAlgn="b">
                        <a:buNone/>
                      </a:pPr>
                      <a:r>
                        <a:rPr lang="es-MX" sz="1400" u="none" strike="noStrike">
                          <a:effectLst/>
                          <a:latin typeface="Arial" panose="020B0604020202020204" pitchFamily="34" charset="0"/>
                          <a:cs typeface="Arial" panose="020B0604020202020204" pitchFamily="34" charset="0"/>
                        </a:rPr>
                        <a:t>FOMENTO RESCATE DE COSTUMBRES, TRADICIONES, Y MEMORIA PARROQUIA LA CONCEPCIÓN AÑO 2025</a:t>
                      </a:r>
                      <a:endParaRPr lang="es-MX"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12,500.00</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3962593427"/>
                  </a:ext>
                </a:extLst>
              </a:tr>
              <a:tr h="256652">
                <a:tc>
                  <a:txBody>
                    <a:bodyPr/>
                    <a:lstStyle/>
                    <a:p>
                      <a:pPr algn="l" fontAlgn="b">
                        <a:buNone/>
                      </a:pPr>
                      <a:r>
                        <a:rPr lang="es-EC" sz="1400" u="none" strike="noStrike">
                          <a:effectLst/>
                          <a:latin typeface="Arial" panose="020B0604020202020204" pitchFamily="34" charset="0"/>
                          <a:cs typeface="Arial" panose="020B0604020202020204" pitchFamily="34" charset="0"/>
                        </a:rPr>
                        <a:t>ATENCION GRUPOS PRIORITARIOS PARROQUIA LA CONCEPCION</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7,000.00</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1109645030"/>
                  </a:ext>
                </a:extLst>
              </a:tr>
              <a:tr h="216116">
                <a:tc>
                  <a:txBody>
                    <a:bodyPr/>
                    <a:lstStyle/>
                    <a:p>
                      <a:pPr algn="l" fontAlgn="b">
                        <a:buNone/>
                      </a:pPr>
                      <a:r>
                        <a:rPr lang="es-EC" sz="1400" u="none" strike="noStrike">
                          <a:effectLst/>
                          <a:latin typeface="Arial" panose="020B0604020202020204" pitchFamily="34" charset="0"/>
                          <a:cs typeface="Arial" panose="020B0604020202020204" pitchFamily="34" charset="0"/>
                        </a:rPr>
                        <a:t>CONVENIO CDI NIDO FELIZ</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49,991.38</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4127472903"/>
                  </a:ext>
                </a:extLst>
              </a:tr>
              <a:tr h="425593">
                <a:tc>
                  <a:txBody>
                    <a:bodyPr/>
                    <a:lstStyle/>
                    <a:p>
                      <a:pPr algn="l" fontAlgn="b">
                        <a:buNone/>
                      </a:pPr>
                      <a:r>
                        <a:rPr lang="es-MX" sz="1400" u="none" strike="noStrike">
                          <a:effectLst/>
                          <a:latin typeface="Arial" panose="020B0604020202020204" pitchFamily="34" charset="0"/>
                          <a:cs typeface="Arial" panose="020B0604020202020204" pitchFamily="34" charset="0"/>
                        </a:rPr>
                        <a:t>FOMENTO RESCATE DE COSTUMBRES, TRADICIONES Y MEMORIA HISTÓRICA DE 16 COMUNIDADES DE LA PARROQUIA LA CONCEPCIÓN</a:t>
                      </a:r>
                      <a:endParaRPr lang="es-MX"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3,600.00</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834207749"/>
                  </a:ext>
                </a:extLst>
              </a:tr>
              <a:tr h="425593">
                <a:tc>
                  <a:txBody>
                    <a:bodyPr/>
                    <a:lstStyle/>
                    <a:p>
                      <a:pPr algn="l" fontAlgn="b">
                        <a:buNone/>
                      </a:pPr>
                      <a:r>
                        <a:rPr lang="es-MX" sz="1400" u="none" strike="noStrike">
                          <a:effectLst/>
                          <a:latin typeface="Arial" panose="020B0604020202020204" pitchFamily="34" charset="0"/>
                          <a:cs typeface="Arial" panose="020B0604020202020204" pitchFamily="34" charset="0"/>
                        </a:rPr>
                        <a:t>FORTALECIMIENTO DE LAS CAPACIDADES OPERATIVAS DE LOS PUNTOS DIGITALES DE LA PARROQUIA LA CONCEPCIÓN, CANTÓN MIRA</a:t>
                      </a:r>
                      <a:endParaRPr lang="es-MX"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1,603.15</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1650708615"/>
                  </a:ext>
                </a:extLst>
              </a:tr>
              <a:tr h="635070">
                <a:tc>
                  <a:txBody>
                    <a:bodyPr/>
                    <a:lstStyle/>
                    <a:p>
                      <a:pPr algn="l" fontAlgn="b">
                        <a:buNone/>
                      </a:pPr>
                      <a:r>
                        <a:rPr lang="es-MX" sz="1400" u="none" strike="noStrike" dirty="0">
                          <a:effectLst/>
                          <a:latin typeface="Arial" panose="020B0604020202020204" pitchFamily="34" charset="0"/>
                          <a:cs typeface="Arial" panose="020B0604020202020204" pitchFamily="34" charset="0"/>
                        </a:rPr>
                        <a:t>PROGRAMA DE COMPRA DE MATERIALES, INSUMOS, SUMINISTROS, MUEBLES, MANTENIMIENTO DEL PARQUE AUTOMOTOR Y MANTENIMIENTO DE LOS ESPACIOS DEL GAD PARROQUIAL</a:t>
                      </a:r>
                      <a:endParaRPr lang="es-MX" sz="1400" b="0" i="0" u="none" strike="noStrike" dirty="0">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18,728.32</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3,450.45</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3798824504"/>
                  </a:ext>
                </a:extLst>
              </a:tr>
              <a:tr h="256652">
                <a:tc>
                  <a:txBody>
                    <a:bodyPr/>
                    <a:lstStyle/>
                    <a:p>
                      <a:pPr algn="l" fontAlgn="b">
                        <a:buNone/>
                      </a:pPr>
                      <a:r>
                        <a:rPr lang="es-MX" sz="1400" u="none" strike="noStrike">
                          <a:effectLst/>
                          <a:latin typeface="Arial" panose="020B0604020202020204" pitchFamily="34" charset="0"/>
                          <a:cs typeface="Arial" panose="020B0604020202020204" pitchFamily="34" charset="0"/>
                        </a:rPr>
                        <a:t>ADQUISICIÓN MATERIALES DE FERRETERIA MANTENIMIENTO ESPACIOS PUBLICOS</a:t>
                      </a:r>
                      <a:endParaRPr lang="es-MX"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2,195.00</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1804038659"/>
                  </a:ext>
                </a:extLst>
              </a:tr>
              <a:tr h="216116">
                <a:tc>
                  <a:txBody>
                    <a:bodyPr/>
                    <a:lstStyle/>
                    <a:p>
                      <a:pPr algn="l" fontAlgn="b">
                        <a:buNone/>
                      </a:pPr>
                      <a:r>
                        <a:rPr lang="es-EC" sz="1400" u="none" strike="noStrike">
                          <a:effectLst/>
                          <a:latin typeface="Arial" panose="020B0604020202020204" pitchFamily="34" charset="0"/>
                          <a:cs typeface="Arial" panose="020B0604020202020204" pitchFamily="34" charset="0"/>
                        </a:rPr>
                        <a:t>GASTO TRABAJADOR PARRROQUIAL</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7,775.27</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199387285"/>
                  </a:ext>
                </a:extLst>
              </a:tr>
              <a:tr h="216116">
                <a:tc>
                  <a:txBody>
                    <a:bodyPr/>
                    <a:lstStyle/>
                    <a:p>
                      <a:pPr algn="l" fontAlgn="b">
                        <a:buNone/>
                      </a:pPr>
                      <a:r>
                        <a:rPr lang="pt-BR" sz="1400" u="none" strike="noStrike">
                          <a:effectLst/>
                          <a:latin typeface="Arial" panose="020B0604020202020204" pitchFamily="34" charset="0"/>
                          <a:cs typeface="Arial" panose="020B0604020202020204" pitchFamily="34" charset="0"/>
                        </a:rPr>
                        <a:t>PROGRAMA DE BRIGADA CONTRA INCENDIOS ACUS</a:t>
                      </a:r>
                      <a:endParaRPr lang="pt-BR"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2,000.00</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871969625"/>
                  </a:ext>
                </a:extLst>
              </a:tr>
              <a:tr h="216116">
                <a:tc>
                  <a:txBody>
                    <a:bodyPr/>
                    <a:lstStyle/>
                    <a:p>
                      <a:pPr algn="l" fontAlgn="b">
                        <a:buNone/>
                      </a:pPr>
                      <a:r>
                        <a:rPr lang="es-MX" sz="1400" u="none" strike="noStrike">
                          <a:effectLst/>
                          <a:latin typeface="Arial" panose="020B0604020202020204" pitchFamily="34" charset="0"/>
                          <a:cs typeface="Arial" panose="020B0604020202020204" pitchFamily="34" charset="0"/>
                        </a:rPr>
                        <a:t>CONTRAPARTE CUBIERTAS MILAGRO, LA LOMA, ROSAL</a:t>
                      </a:r>
                      <a:endParaRPr lang="es-MX"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a:effectLst/>
                          <a:latin typeface="Arial" panose="020B0604020202020204" pitchFamily="34" charset="0"/>
                          <a:cs typeface="Arial" panose="020B0604020202020204" pitchFamily="34" charset="0"/>
                        </a:rPr>
                        <a:t>21,000.00</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3461709543"/>
                  </a:ext>
                </a:extLst>
              </a:tr>
              <a:tr h="216116">
                <a:tc>
                  <a:txBody>
                    <a:bodyPr/>
                    <a:lstStyle/>
                    <a:p>
                      <a:pPr algn="l" fontAlgn="b">
                        <a:buNone/>
                      </a:pPr>
                      <a:r>
                        <a:rPr lang="es-EC" sz="1400" u="none" strike="noStrike">
                          <a:effectLst/>
                          <a:latin typeface="Arial" panose="020B0604020202020204" pitchFamily="34" charset="0"/>
                          <a:cs typeface="Arial" panose="020B0604020202020204" pitchFamily="34" charset="0"/>
                        </a:rPr>
                        <a:t>RECUPERACION SEGURO CAMIONETA</a:t>
                      </a: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dirty="0">
                          <a:effectLst/>
                          <a:latin typeface="Arial" panose="020B0604020202020204" pitchFamily="34" charset="0"/>
                          <a:cs typeface="Arial" panose="020B0604020202020204" pitchFamily="34" charset="0"/>
                        </a:rPr>
                        <a:t>15,000.00</a:t>
                      </a:r>
                      <a:endParaRPr lang="es-EC" sz="1400" b="0" i="0" u="none" strike="noStrike" dirty="0">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3894991559"/>
                  </a:ext>
                </a:extLst>
              </a:tr>
              <a:tr h="216116">
                <a:tc>
                  <a:txBody>
                    <a:bodyPr/>
                    <a:lstStyle/>
                    <a:p>
                      <a:pPr algn="l" fontAlgn="b">
                        <a:buNone/>
                      </a:pPr>
                      <a:r>
                        <a:rPr lang="es-EC" sz="1400" u="none" strike="noStrike" dirty="0">
                          <a:effectLst/>
                          <a:latin typeface="Arial" panose="020B0604020202020204" pitchFamily="34" charset="0"/>
                          <a:cs typeface="Arial" panose="020B0604020202020204" pitchFamily="34" charset="0"/>
                        </a:rPr>
                        <a:t>Saldos arrastre para convenios 2026</a:t>
                      </a:r>
                      <a:endParaRPr lang="es-EC" sz="1400" b="0" i="0" u="none" strike="noStrike" dirty="0">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l" fontAlgn="b">
                        <a:buNone/>
                      </a:pPr>
                      <a:endParaRPr lang="es-EC" sz="1400" b="0"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400" u="none" strike="noStrike" dirty="0">
                          <a:effectLst/>
                          <a:latin typeface="Arial" panose="020B0604020202020204" pitchFamily="34" charset="0"/>
                          <a:cs typeface="Arial" panose="020B0604020202020204" pitchFamily="34" charset="0"/>
                        </a:rPr>
                        <a:t>10,624.23</a:t>
                      </a:r>
                      <a:endParaRPr lang="es-EC" sz="1400" b="0" i="0" u="none" strike="noStrike" dirty="0">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2405015255"/>
                  </a:ext>
                </a:extLst>
              </a:tr>
              <a:tr h="516840">
                <a:tc>
                  <a:txBody>
                    <a:bodyPr/>
                    <a:lstStyle/>
                    <a:p>
                      <a:pPr algn="l" fontAlgn="b">
                        <a:buNone/>
                      </a:pPr>
                      <a:r>
                        <a:rPr lang="es-EC" sz="1800" b="1" u="none" strike="noStrike" dirty="0">
                          <a:effectLst/>
                          <a:latin typeface="Arial" panose="020B0604020202020204" pitchFamily="34" charset="0"/>
                          <a:cs typeface="Arial" panose="020B0604020202020204" pitchFamily="34" charset="0"/>
                        </a:rPr>
                        <a:t>TOTAL DE GASTOS</a:t>
                      </a:r>
                      <a:endParaRPr lang="es-EC" sz="1800" b="1" i="0" u="none" strike="noStrike" dirty="0">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800" b="1" u="none" strike="noStrike">
                          <a:effectLst/>
                          <a:latin typeface="Arial" panose="020B0604020202020204" pitchFamily="34" charset="0"/>
                          <a:cs typeface="Arial" panose="020B0604020202020204" pitchFamily="34" charset="0"/>
                        </a:rPr>
                        <a:t>234,998.86</a:t>
                      </a:r>
                      <a:endParaRPr lang="es-EC" sz="1800" b="1" i="0" u="none" strike="noStrike">
                        <a:solidFill>
                          <a:srgbClr val="000000"/>
                        </a:solidFill>
                        <a:effectLst/>
                        <a:latin typeface="Arial" panose="020B0604020202020204" pitchFamily="34" charset="0"/>
                        <a:cs typeface="Arial" panose="020B0604020202020204" pitchFamily="34" charset="0"/>
                      </a:endParaRPr>
                    </a:p>
                  </a:txBody>
                  <a:tcPr marL="6762" marR="6762" marT="6762" marB="0" anchor="b"/>
                </a:tc>
                <a:tc>
                  <a:txBody>
                    <a:bodyPr/>
                    <a:lstStyle/>
                    <a:p>
                      <a:pPr algn="r" fontAlgn="b">
                        <a:buNone/>
                      </a:pPr>
                      <a:r>
                        <a:rPr lang="es-EC" sz="1800" b="1" u="none" strike="noStrike" dirty="0">
                          <a:effectLst/>
                          <a:latin typeface="Arial" panose="020B0604020202020204" pitchFamily="34" charset="0"/>
                          <a:cs typeface="Arial" panose="020B0604020202020204" pitchFamily="34" charset="0"/>
                        </a:rPr>
                        <a:t>65,728.36</a:t>
                      </a:r>
                      <a:endParaRPr lang="es-EC" sz="1800" b="1" i="0" u="none" strike="noStrike" dirty="0">
                        <a:solidFill>
                          <a:srgbClr val="000000"/>
                        </a:solidFill>
                        <a:effectLst/>
                        <a:latin typeface="Arial" panose="020B0604020202020204" pitchFamily="34" charset="0"/>
                        <a:cs typeface="Arial" panose="020B0604020202020204" pitchFamily="34" charset="0"/>
                      </a:endParaRPr>
                    </a:p>
                  </a:txBody>
                  <a:tcPr marL="6762" marR="6762" marT="6762" marB="0" anchor="b"/>
                </a:tc>
                <a:extLst>
                  <a:ext uri="{0D108BD9-81ED-4DB2-BD59-A6C34878D82A}">
                    <a16:rowId xmlns:a16="http://schemas.microsoft.com/office/drawing/2014/main" val="2020573872"/>
                  </a:ext>
                </a:extLst>
              </a:tr>
            </a:tbl>
          </a:graphicData>
        </a:graphic>
      </p:graphicFrame>
    </p:spTree>
    <p:extLst>
      <p:ext uri="{BB962C8B-B14F-4D97-AF65-F5344CB8AC3E}">
        <p14:creationId xmlns:p14="http://schemas.microsoft.com/office/powerpoint/2010/main" val="1864125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áfico 2">
            <a:extLst>
              <a:ext uri="{FF2B5EF4-FFF2-40B4-BE49-F238E27FC236}">
                <a16:creationId xmlns:a16="http://schemas.microsoft.com/office/drawing/2014/main" id="{00000000-0008-0000-0100-000006000000}"/>
              </a:ext>
            </a:extLst>
          </p:cNvPr>
          <p:cNvGraphicFramePr>
            <a:graphicFrameLocks/>
          </p:cNvGraphicFramePr>
          <p:nvPr>
            <p:extLst>
              <p:ext uri="{D42A27DB-BD31-4B8C-83A1-F6EECF244321}">
                <p14:modId xmlns:p14="http://schemas.microsoft.com/office/powerpoint/2010/main" val="2473946733"/>
              </p:ext>
            </p:extLst>
          </p:nvPr>
        </p:nvGraphicFramePr>
        <p:xfrm>
          <a:off x="728663" y="319087"/>
          <a:ext cx="10658475" cy="62198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27355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357747" y="138545"/>
            <a:ext cx="8118762" cy="584775"/>
          </a:xfrm>
          <a:prstGeom prst="rect">
            <a:avLst/>
          </a:prstGeom>
          <a:noFill/>
        </p:spPr>
        <p:txBody>
          <a:bodyPr wrap="square" rtlCol="0">
            <a:spAutoFit/>
          </a:bodyPr>
          <a:lstStyle/>
          <a:p>
            <a:pPr algn="ctr"/>
            <a:r>
              <a:rPr lang="es-MX" sz="3200" dirty="0">
                <a:solidFill>
                  <a:srgbClr val="92D050"/>
                </a:solidFill>
              </a:rPr>
              <a:t>GESTIÓN DE CONVENIOS PARA EL AÑO 2025</a:t>
            </a:r>
            <a:endParaRPr lang="es-EC" sz="3200" dirty="0">
              <a:solidFill>
                <a:srgbClr val="92D050"/>
              </a:solidFill>
            </a:endParaRPr>
          </a:p>
        </p:txBody>
      </p:sp>
      <p:graphicFrame>
        <p:nvGraphicFramePr>
          <p:cNvPr id="2" name="Tabla 1">
            <a:extLst>
              <a:ext uri="{FF2B5EF4-FFF2-40B4-BE49-F238E27FC236}">
                <a16:creationId xmlns:a16="http://schemas.microsoft.com/office/drawing/2014/main" id="{26044238-ECE0-3F8F-A5DC-A1E7D6CADE36}"/>
              </a:ext>
            </a:extLst>
          </p:cNvPr>
          <p:cNvGraphicFramePr>
            <a:graphicFrameLocks noGrp="1"/>
          </p:cNvGraphicFramePr>
          <p:nvPr>
            <p:extLst>
              <p:ext uri="{D42A27DB-BD31-4B8C-83A1-F6EECF244321}">
                <p14:modId xmlns:p14="http://schemas.microsoft.com/office/powerpoint/2010/main" val="924851460"/>
              </p:ext>
            </p:extLst>
          </p:nvPr>
        </p:nvGraphicFramePr>
        <p:xfrm>
          <a:off x="728663" y="1300163"/>
          <a:ext cx="5367337" cy="4843818"/>
        </p:xfrm>
        <a:graphic>
          <a:graphicData uri="http://schemas.openxmlformats.org/drawingml/2006/table">
            <a:tbl>
              <a:tblPr>
                <a:tableStyleId>{8A107856-5554-42FB-B03E-39F5DBC370BA}</a:tableStyleId>
              </a:tblPr>
              <a:tblGrid>
                <a:gridCol w="4071143">
                  <a:extLst>
                    <a:ext uri="{9D8B030D-6E8A-4147-A177-3AD203B41FA5}">
                      <a16:colId xmlns:a16="http://schemas.microsoft.com/office/drawing/2014/main" val="2505592811"/>
                    </a:ext>
                  </a:extLst>
                </a:gridCol>
                <a:gridCol w="1296194">
                  <a:extLst>
                    <a:ext uri="{9D8B030D-6E8A-4147-A177-3AD203B41FA5}">
                      <a16:colId xmlns:a16="http://schemas.microsoft.com/office/drawing/2014/main" val="3821510611"/>
                    </a:ext>
                  </a:extLst>
                </a:gridCol>
              </a:tblGrid>
              <a:tr h="551638">
                <a:tc>
                  <a:txBody>
                    <a:bodyPr/>
                    <a:lstStyle/>
                    <a:p>
                      <a:pPr algn="ctr" fontAlgn="b">
                        <a:buNone/>
                      </a:pPr>
                      <a:r>
                        <a:rPr lang="es-EC" sz="1800" b="1" u="none" strike="noStrike" dirty="0">
                          <a:effectLst/>
                        </a:rPr>
                        <a:t>GESTIÓN CONVENIOS 2025 APORTANTES</a:t>
                      </a:r>
                      <a:endParaRPr lang="es-EC"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s-EC" sz="1800" b="1" u="none" strike="noStrike" dirty="0">
                          <a:effectLst/>
                        </a:rPr>
                        <a:t>APORTE</a:t>
                      </a:r>
                      <a:endParaRPr lang="es-EC"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61811488"/>
                  </a:ext>
                </a:extLst>
              </a:tr>
              <a:tr h="448546">
                <a:tc>
                  <a:txBody>
                    <a:bodyPr/>
                    <a:lstStyle/>
                    <a:p>
                      <a:pPr algn="l" fontAlgn="b">
                        <a:buNone/>
                      </a:pPr>
                      <a:r>
                        <a:rPr lang="es-MX" sz="1400" u="none" strike="noStrike" dirty="0">
                          <a:effectLst/>
                        </a:rPr>
                        <a:t>CONVENIO MECANIZACIÓN AGRÍCOLA (ADQUISICIÓN TRACTOR)</a:t>
                      </a:r>
                      <a:endParaRPr lang="es-MX"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600" u="none" strike="noStrike" dirty="0">
                          <a:effectLst/>
                        </a:rPr>
                        <a:t>53,280.00</a:t>
                      </a:r>
                      <a:endParaRPr lang="es-EC"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38366199"/>
                  </a:ext>
                </a:extLst>
              </a:tr>
              <a:tr h="883631">
                <a:tc>
                  <a:txBody>
                    <a:bodyPr/>
                    <a:lstStyle/>
                    <a:p>
                      <a:pPr algn="l" fontAlgn="b">
                        <a:buNone/>
                      </a:pPr>
                      <a:r>
                        <a:rPr lang="es-MX" sz="1400" u="none" strike="noStrike" dirty="0">
                          <a:effectLst/>
                        </a:rPr>
                        <a:t>CONSTRUCCIÓN DE LAS CUBIERTAS EN LOS ESPACIOS DEPORTIVOS DE LAS COMUNIDADES DE LA LOMA, EL ROSAL Y MILAGRO</a:t>
                      </a:r>
                      <a:endParaRPr lang="es-MX"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600" u="none" strike="noStrike" dirty="0">
                          <a:effectLst/>
                        </a:rPr>
                        <a:t>107,400.21</a:t>
                      </a:r>
                      <a:endParaRPr lang="es-EC"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1189971"/>
                  </a:ext>
                </a:extLst>
              </a:tr>
              <a:tr h="642008">
                <a:tc>
                  <a:txBody>
                    <a:bodyPr/>
                    <a:lstStyle/>
                    <a:p>
                      <a:pPr algn="l" fontAlgn="b">
                        <a:buNone/>
                      </a:pPr>
                      <a:r>
                        <a:rPr lang="es-MX" sz="1400" u="none" strike="noStrike" dirty="0">
                          <a:effectLst/>
                        </a:rPr>
                        <a:t>FOMENTO RESCATE DE COSTUMBRES, TRADICIONES, Y MEMORIA PARROQUIA LA CONCEPCIÓN AÑO 2025</a:t>
                      </a:r>
                      <a:endParaRPr lang="es-MX"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600" u="none" strike="noStrike">
                          <a:effectLst/>
                        </a:rPr>
                        <a:t>5,000.00</a:t>
                      </a:r>
                      <a:endParaRPr lang="es-EC"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86321751"/>
                  </a:ext>
                </a:extLst>
              </a:tr>
              <a:tr h="883631">
                <a:tc>
                  <a:txBody>
                    <a:bodyPr/>
                    <a:lstStyle/>
                    <a:p>
                      <a:pPr algn="l" fontAlgn="b">
                        <a:buNone/>
                      </a:pPr>
                      <a:r>
                        <a:rPr lang="es-MX" sz="1400" u="none" strike="noStrike" dirty="0">
                          <a:effectLst/>
                        </a:rPr>
                        <a:t>DOTACIÓN DEL SERVICIO DE INTERNET A TRAVÉS DE LAS ZONAS WIFI DE LAS COMUNIDADES DE LA PARROQUIA RURAL DE LA CONCEPCIÓN</a:t>
                      </a:r>
                      <a:endParaRPr lang="es-MX"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600" u="none" strike="noStrike" dirty="0">
                          <a:effectLst/>
                        </a:rPr>
                        <a:t>11,310.00</a:t>
                      </a:r>
                      <a:endParaRPr lang="es-EC"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1712275"/>
                  </a:ext>
                </a:extLst>
              </a:tr>
              <a:tr h="448546">
                <a:tc>
                  <a:txBody>
                    <a:bodyPr/>
                    <a:lstStyle/>
                    <a:p>
                      <a:pPr algn="l" fontAlgn="b">
                        <a:buNone/>
                      </a:pPr>
                      <a:r>
                        <a:rPr lang="es-EC" sz="1400" u="none" strike="noStrike" dirty="0">
                          <a:effectLst/>
                        </a:rPr>
                        <a:t>CONVENIO TRANSPORTE ESCOLAR</a:t>
                      </a:r>
                      <a:endParaRPr lang="es-EC"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600" u="none" strike="noStrike" dirty="0">
                          <a:effectLst/>
                        </a:rPr>
                        <a:t>56,850.00</a:t>
                      </a:r>
                      <a:endParaRPr lang="es-EC"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19446644"/>
                  </a:ext>
                </a:extLst>
              </a:tr>
              <a:tr h="448546">
                <a:tc>
                  <a:txBody>
                    <a:bodyPr/>
                    <a:lstStyle/>
                    <a:p>
                      <a:pPr algn="l" fontAlgn="b">
                        <a:buNone/>
                      </a:pPr>
                      <a:r>
                        <a:rPr lang="es-EC" sz="1400" u="none" strike="noStrike" dirty="0">
                          <a:effectLst/>
                        </a:rPr>
                        <a:t>CONVENIO CDI</a:t>
                      </a:r>
                      <a:endParaRPr lang="es-EC"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600" u="none" strike="noStrike" dirty="0">
                          <a:effectLst/>
                        </a:rPr>
                        <a:t>40,895.64</a:t>
                      </a:r>
                      <a:endParaRPr lang="es-EC"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91842492"/>
                  </a:ext>
                </a:extLst>
              </a:tr>
              <a:tr h="523148">
                <a:tc>
                  <a:txBody>
                    <a:bodyPr/>
                    <a:lstStyle/>
                    <a:p>
                      <a:pPr algn="l" fontAlgn="b">
                        <a:buNone/>
                      </a:pPr>
                      <a:r>
                        <a:rPr lang="es-EC" sz="1400" b="1" u="none" strike="noStrike" dirty="0">
                          <a:effectLst/>
                        </a:rPr>
                        <a:t>TOTALES</a:t>
                      </a:r>
                      <a:endParaRPr lang="es-EC" sz="1400" b="1"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600" b="1" u="none" strike="noStrike" dirty="0">
                          <a:effectLst/>
                        </a:rPr>
                        <a:t>274,735.85</a:t>
                      </a:r>
                      <a:endParaRPr lang="es-EC"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45251815"/>
                  </a:ext>
                </a:extLst>
              </a:tr>
            </a:tbl>
          </a:graphicData>
        </a:graphic>
      </p:graphicFrame>
      <p:graphicFrame>
        <p:nvGraphicFramePr>
          <p:cNvPr id="3" name="Tabla 2">
            <a:extLst>
              <a:ext uri="{FF2B5EF4-FFF2-40B4-BE49-F238E27FC236}">
                <a16:creationId xmlns:a16="http://schemas.microsoft.com/office/drawing/2014/main" id="{4E1BA982-5AF1-1FEF-9E8D-89C367DB7517}"/>
              </a:ext>
            </a:extLst>
          </p:cNvPr>
          <p:cNvGraphicFramePr>
            <a:graphicFrameLocks noGrp="1"/>
          </p:cNvGraphicFramePr>
          <p:nvPr>
            <p:extLst>
              <p:ext uri="{D42A27DB-BD31-4B8C-83A1-F6EECF244321}">
                <p14:modId xmlns:p14="http://schemas.microsoft.com/office/powerpoint/2010/main" val="531056209"/>
              </p:ext>
            </p:extLst>
          </p:nvPr>
        </p:nvGraphicFramePr>
        <p:xfrm>
          <a:off x="6229350" y="1269681"/>
          <a:ext cx="5514975" cy="4843820"/>
        </p:xfrm>
        <a:graphic>
          <a:graphicData uri="http://schemas.openxmlformats.org/drawingml/2006/table">
            <a:tbl>
              <a:tblPr>
                <a:tableStyleId>{8A107856-5554-42FB-B03E-39F5DBC370BA}</a:tableStyleId>
              </a:tblPr>
              <a:tblGrid>
                <a:gridCol w="4066753">
                  <a:extLst>
                    <a:ext uri="{9D8B030D-6E8A-4147-A177-3AD203B41FA5}">
                      <a16:colId xmlns:a16="http://schemas.microsoft.com/office/drawing/2014/main" val="2767432225"/>
                    </a:ext>
                  </a:extLst>
                </a:gridCol>
                <a:gridCol w="1448222">
                  <a:extLst>
                    <a:ext uri="{9D8B030D-6E8A-4147-A177-3AD203B41FA5}">
                      <a16:colId xmlns:a16="http://schemas.microsoft.com/office/drawing/2014/main" val="1916532027"/>
                    </a:ext>
                  </a:extLst>
                </a:gridCol>
              </a:tblGrid>
              <a:tr h="438400">
                <a:tc>
                  <a:txBody>
                    <a:bodyPr/>
                    <a:lstStyle/>
                    <a:p>
                      <a:pPr algn="ctr" fontAlgn="b">
                        <a:buNone/>
                      </a:pPr>
                      <a:r>
                        <a:rPr lang="es-EC" sz="1600" b="1" u="none" strike="noStrike" dirty="0">
                          <a:effectLst/>
                        </a:rPr>
                        <a:t>APORTE GAD PARROQUIAL</a:t>
                      </a:r>
                      <a:endParaRPr lang="es-EC" sz="1600" b="1"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buNone/>
                      </a:pPr>
                      <a:r>
                        <a:rPr lang="es-EC" sz="1600" b="1" u="none" strike="noStrike" dirty="0">
                          <a:effectLst/>
                        </a:rPr>
                        <a:t>APORTE</a:t>
                      </a:r>
                      <a:endParaRPr lang="es-EC" sz="1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36299989"/>
                  </a:ext>
                </a:extLst>
              </a:tr>
              <a:tr h="622726">
                <a:tc>
                  <a:txBody>
                    <a:bodyPr/>
                    <a:lstStyle/>
                    <a:p>
                      <a:pPr algn="l" fontAlgn="b">
                        <a:buNone/>
                      </a:pPr>
                      <a:r>
                        <a:rPr lang="es-EC" sz="1200" u="none" strike="noStrike" dirty="0">
                          <a:effectLst/>
                        </a:rPr>
                        <a:t>CONVENIO </a:t>
                      </a:r>
                      <a:r>
                        <a:rPr lang="es-EC" sz="1200" u="none" strike="noStrike" dirty="0" err="1">
                          <a:effectLst/>
                        </a:rPr>
                        <a:t>MECANIZACION</a:t>
                      </a:r>
                      <a:r>
                        <a:rPr lang="es-EC" sz="1200" u="none" strike="noStrike" dirty="0">
                          <a:effectLst/>
                        </a:rPr>
                        <a:t> </a:t>
                      </a:r>
                      <a:r>
                        <a:rPr lang="es-EC" sz="1200" u="none" strike="noStrike" dirty="0" err="1">
                          <a:effectLst/>
                        </a:rPr>
                        <a:t>AGRICOLA</a:t>
                      </a:r>
                      <a:r>
                        <a:rPr lang="es-EC" sz="1200" u="none" strike="noStrike" dirty="0">
                          <a:effectLst/>
                        </a:rPr>
                        <a:t> (</a:t>
                      </a:r>
                      <a:r>
                        <a:rPr lang="es-EC" sz="1200" u="none" strike="noStrike" dirty="0" err="1">
                          <a:effectLst/>
                        </a:rPr>
                        <a:t>ADQUISICION</a:t>
                      </a:r>
                      <a:r>
                        <a:rPr lang="es-EC" sz="1200" u="none" strike="noStrike" dirty="0">
                          <a:effectLst/>
                        </a:rPr>
                        <a:t> TRACTOR)</a:t>
                      </a:r>
                      <a:endParaRPr lang="es-EC" sz="12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400" u="none" strike="noStrike">
                          <a:effectLst/>
                        </a:rPr>
                        <a:t>13,320.00</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71931854"/>
                  </a:ext>
                </a:extLst>
              </a:tr>
              <a:tr h="922384">
                <a:tc>
                  <a:txBody>
                    <a:bodyPr/>
                    <a:lstStyle/>
                    <a:p>
                      <a:pPr algn="l" fontAlgn="b">
                        <a:buNone/>
                      </a:pPr>
                      <a:r>
                        <a:rPr lang="es-EC" sz="1200" u="none" strike="noStrike" dirty="0">
                          <a:effectLst/>
                        </a:rPr>
                        <a:t>CONSTRUCCIÓN DE LAS CUBIERTAS EN LOS ESPACIOS DEPORTIVOS DE LAS COMUNIDADES DE LA LOMA, EL ROSAL Y MILAGRO</a:t>
                      </a:r>
                      <a:endParaRPr lang="es-EC" sz="12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400" u="none" strike="noStrike">
                          <a:effectLst/>
                        </a:rPr>
                        <a:t>21,000.00</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5954293"/>
                  </a:ext>
                </a:extLst>
              </a:tr>
              <a:tr h="622726">
                <a:tc>
                  <a:txBody>
                    <a:bodyPr/>
                    <a:lstStyle/>
                    <a:p>
                      <a:pPr algn="l" fontAlgn="b">
                        <a:buNone/>
                      </a:pPr>
                      <a:r>
                        <a:rPr lang="es-EC" sz="1200" u="none" strike="noStrike" dirty="0">
                          <a:effectLst/>
                        </a:rPr>
                        <a:t>FOMENTO RESCATE DE COSTUMBRES, TRADICIONES, Y MEMORIA PARROQUIA LA CONCEPCIÓN AÑO 2025</a:t>
                      </a:r>
                      <a:endParaRPr lang="es-EC" sz="12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400" u="none" strike="noStrike">
                          <a:effectLst/>
                        </a:rPr>
                        <a:t>7,500.00</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06536470"/>
                  </a:ext>
                </a:extLst>
              </a:tr>
              <a:tr h="922384">
                <a:tc>
                  <a:txBody>
                    <a:bodyPr/>
                    <a:lstStyle/>
                    <a:p>
                      <a:pPr algn="l" fontAlgn="b">
                        <a:buNone/>
                      </a:pPr>
                      <a:r>
                        <a:rPr lang="es-EC" sz="1200" u="none" strike="noStrike" dirty="0">
                          <a:effectLst/>
                        </a:rPr>
                        <a:t>DOTACIÓN DEL SERVICIO DE INTERNET A TRAVÉS DE LAS ZONAS WIFI DE LAS COMUNIDADES DE LA PARROQUIA RURAL DE LA CONCEPCIÓN</a:t>
                      </a:r>
                      <a:endParaRPr lang="es-EC" sz="12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400" u="none" strike="noStrike">
                          <a:effectLst/>
                        </a:rPr>
                        <a:t>3,552.00</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80742684"/>
                  </a:ext>
                </a:extLst>
              </a:tr>
              <a:tr h="438400">
                <a:tc>
                  <a:txBody>
                    <a:bodyPr/>
                    <a:lstStyle/>
                    <a:p>
                      <a:pPr algn="l" fontAlgn="b">
                        <a:buNone/>
                      </a:pPr>
                      <a:r>
                        <a:rPr lang="es-EC" sz="1200" u="none" strike="noStrike" dirty="0">
                          <a:effectLst/>
                        </a:rPr>
                        <a:t>CONVENIO TRANSPORTE ESCOLAR</a:t>
                      </a:r>
                      <a:endParaRPr lang="es-EC" sz="12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400" u="none" strike="noStrike">
                          <a:effectLst/>
                        </a:rPr>
                        <a:t>23,000.00</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1103369"/>
                  </a:ext>
                </a:extLst>
              </a:tr>
              <a:tr h="438400">
                <a:tc>
                  <a:txBody>
                    <a:bodyPr/>
                    <a:lstStyle/>
                    <a:p>
                      <a:pPr algn="l" fontAlgn="b">
                        <a:buNone/>
                      </a:pPr>
                      <a:r>
                        <a:rPr lang="es-EC" sz="1200" u="none" strike="noStrike" dirty="0">
                          <a:effectLst/>
                        </a:rPr>
                        <a:t>CONVENIO CDI</a:t>
                      </a:r>
                      <a:endParaRPr lang="es-EC" sz="12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400" u="none" strike="noStrike">
                          <a:effectLst/>
                        </a:rPr>
                        <a:t>9,975.00</a:t>
                      </a:r>
                      <a:endParaRPr lang="es-EC"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92986502"/>
                  </a:ext>
                </a:extLst>
              </a:tr>
              <a:tr h="438400">
                <a:tc>
                  <a:txBody>
                    <a:bodyPr/>
                    <a:lstStyle/>
                    <a:p>
                      <a:pPr algn="l" fontAlgn="b">
                        <a:buNone/>
                      </a:pPr>
                      <a:r>
                        <a:rPr lang="es-EC" sz="1200" b="1" u="none" strike="noStrike" dirty="0">
                          <a:effectLst/>
                        </a:rPr>
                        <a:t>TOTAL</a:t>
                      </a:r>
                      <a:endParaRPr lang="es-EC" sz="1200" b="1"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buNone/>
                      </a:pPr>
                      <a:r>
                        <a:rPr lang="es-EC" sz="1400" b="1" u="none" strike="noStrike" dirty="0">
                          <a:effectLst/>
                        </a:rPr>
                        <a:t>78,347.00</a:t>
                      </a:r>
                      <a:endParaRPr lang="es-EC"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36858669"/>
                  </a:ext>
                </a:extLst>
              </a:tr>
            </a:tbl>
          </a:graphicData>
        </a:graphic>
      </p:graphicFrame>
      <p:sp>
        <p:nvSpPr>
          <p:cNvPr id="9" name="CuadroTexto 8">
            <a:extLst>
              <a:ext uri="{FF2B5EF4-FFF2-40B4-BE49-F238E27FC236}">
                <a16:creationId xmlns:a16="http://schemas.microsoft.com/office/drawing/2014/main" id="{B59AB26F-2C24-D388-F382-DD98147B4D0C}"/>
              </a:ext>
            </a:extLst>
          </p:cNvPr>
          <p:cNvSpPr txBox="1"/>
          <p:nvPr/>
        </p:nvSpPr>
        <p:spPr>
          <a:xfrm>
            <a:off x="3739753" y="6350123"/>
            <a:ext cx="6107906" cy="461665"/>
          </a:xfrm>
          <a:prstGeom prst="rect">
            <a:avLst/>
          </a:prstGeom>
          <a:noFill/>
        </p:spPr>
        <p:txBody>
          <a:bodyPr wrap="square">
            <a:spAutoFit/>
          </a:bodyPr>
          <a:lstStyle/>
          <a:p>
            <a:pPr algn="ctr"/>
            <a:r>
              <a:rPr lang="es-EC" sz="2400" b="1" i="0" u="none" strike="noStrike" dirty="0">
                <a:solidFill>
                  <a:srgbClr val="000000"/>
                </a:solidFill>
                <a:effectLst/>
                <a:latin typeface="Calibri" panose="020F0502020204030204" pitchFamily="34" charset="0"/>
              </a:rPr>
              <a:t>INVERSIÓN 2025        $353,082.85</a:t>
            </a:r>
            <a:r>
              <a:rPr lang="es-EC" sz="2400" b="1" dirty="0">
                <a:effectLst/>
              </a:rPr>
              <a:t> </a:t>
            </a:r>
            <a:endParaRPr lang="es-EC" sz="2400" b="1" dirty="0"/>
          </a:p>
        </p:txBody>
      </p:sp>
    </p:spTree>
    <p:extLst>
      <p:ext uri="{BB962C8B-B14F-4D97-AF65-F5344CB8AC3E}">
        <p14:creationId xmlns:p14="http://schemas.microsoft.com/office/powerpoint/2010/main" val="210915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4086732975"/>
              </p:ext>
            </p:extLst>
          </p:nvPr>
        </p:nvGraphicFramePr>
        <p:xfrm>
          <a:off x="1443037" y="1014413"/>
          <a:ext cx="8943975" cy="47005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21432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6326" y="162590"/>
            <a:ext cx="5675601" cy="3989010"/>
          </a:xfrm>
          <a:prstGeom prst="rect">
            <a:avLst/>
          </a:prstGeom>
        </p:spPr>
      </p:pic>
      <p:sp>
        <p:nvSpPr>
          <p:cNvPr id="5" name="Rectángulo 4"/>
          <p:cNvSpPr/>
          <p:nvPr/>
        </p:nvSpPr>
        <p:spPr>
          <a:xfrm>
            <a:off x="1662550" y="4269662"/>
            <a:ext cx="8866916" cy="923330"/>
          </a:xfrm>
          <a:prstGeom prst="rect">
            <a:avLst/>
          </a:prstGeom>
          <a:noFill/>
        </p:spPr>
        <p:txBody>
          <a:bodyPr wrap="none" lIns="91440" tIns="45720" rIns="91440" bIns="45720">
            <a:spAutoFit/>
          </a:bodyPr>
          <a:lstStyle/>
          <a:p>
            <a:pPr algn="ctr"/>
            <a:r>
              <a:rPr lang="es-ES" sz="5400" b="1" cap="none" spc="0" dirty="0">
                <a:ln w="22225">
                  <a:solidFill>
                    <a:schemeClr val="accent2"/>
                  </a:solidFill>
                  <a:prstDash val="solid"/>
                </a:ln>
                <a:solidFill>
                  <a:schemeClr val="accent2">
                    <a:lumMod val="40000"/>
                    <a:lumOff val="60000"/>
                  </a:schemeClr>
                </a:solidFill>
                <a:effectLst/>
              </a:rPr>
              <a:t>GRACIAS POR SU ATENCIÓN</a:t>
            </a:r>
          </a:p>
        </p:txBody>
      </p:sp>
    </p:spTree>
    <p:extLst>
      <p:ext uri="{BB962C8B-B14F-4D97-AF65-F5344CB8AC3E}">
        <p14:creationId xmlns:p14="http://schemas.microsoft.com/office/powerpoint/2010/main" val="3768528017"/>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350</TotalTime>
  <Words>1443</Words>
  <Application>Microsoft Office PowerPoint</Application>
  <PresentationFormat>Panorámica</PresentationFormat>
  <Paragraphs>171</Paragraphs>
  <Slides>22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Arial</vt:lpstr>
      <vt:lpstr>Arial Black</vt:lpstr>
      <vt:lpstr>Calibri</vt:lpstr>
      <vt:lpstr>Trebuchet MS</vt:lpstr>
      <vt:lpstr>Wingdings 3</vt:lpstr>
      <vt:lpstr>Faceta</vt:lpstr>
      <vt:lpstr>Presentación de PowerPoint</vt:lpstr>
      <vt:lpstr>BASE LEGAL PARA LA RENDICIÓN DE CUENTAS </vt:lpstr>
      <vt:lpstr>Presentación de PowerPoint</vt:lpstr>
      <vt:lpstr>SISTEMA DE ASENTAMIENTOS HUMANOS, MOVILIDAD Y CONECTIVIDAD</vt:lpstr>
      <vt:lpstr>Presentación de PowerPoint</vt:lpstr>
      <vt:lpstr>Presentación de PowerPoint</vt:lpstr>
      <vt:lpstr>Presentación de PowerPoint</vt:lpstr>
      <vt:lpstr>Presentación de PowerPoint</vt:lpstr>
      <vt:lpstr>SISTEMA SOCIO CULTURAL</vt:lpstr>
      <vt:lpstr>Presentación de PowerPoint</vt:lpstr>
      <vt:lpstr>Presentación de PowerPoint</vt:lpstr>
      <vt:lpstr>Presentación de PowerPoint</vt:lpstr>
      <vt:lpstr>Presentación de PowerPoint</vt:lpstr>
      <vt:lpstr>Presentación de PowerPoint</vt:lpstr>
      <vt:lpstr>SISTEMA POLÍTICO INSTITUCIONAL</vt:lpstr>
      <vt:lpstr>RESUMEN DE INGRESOS Y GASTOS INGRESOS 2025 </vt:lpstr>
      <vt:lpstr>Presentación de PowerPoint</vt:lpstr>
      <vt:lpstr>GASTOS 2025</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Cuenta Microsoft</dc:creator>
  <cp:lastModifiedBy>Elizabeth Palacios</cp:lastModifiedBy>
  <cp:revision>33</cp:revision>
  <dcterms:created xsi:type="dcterms:W3CDTF">2025-06-26T15:05:08Z</dcterms:created>
  <dcterms:modified xsi:type="dcterms:W3CDTF">2026-05-28T18:51:42Z</dcterms:modified>
</cp:coreProperties>
</file>