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66" r:id="rId2"/>
    <p:sldId id="278" r:id="rId3"/>
    <p:sldId id="279" r:id="rId4"/>
    <p:sldId id="290" r:id="rId5"/>
    <p:sldId id="265" r:id="rId6"/>
    <p:sldId id="291" r:id="rId7"/>
    <p:sldId id="272" r:id="rId8"/>
    <p:sldId id="281" r:id="rId9"/>
    <p:sldId id="282" r:id="rId10"/>
    <p:sldId id="293" r:id="rId11"/>
    <p:sldId id="294" r:id="rId12"/>
    <p:sldId id="292" r:id="rId13"/>
    <p:sldId id="280" r:id="rId14"/>
    <p:sldId id="283" r:id="rId15"/>
    <p:sldId id="287" r:id="rId16"/>
    <p:sldId id="271" r:id="rId17"/>
    <p:sldId id="297" r:id="rId18"/>
    <p:sldId id="295" r:id="rId19"/>
    <p:sldId id="296" r:id="rId20"/>
    <p:sldId id="270" r:id="rId21"/>
    <p:sldId id="289" r:id="rId22"/>
    <p:sldId id="284" r:id="rId23"/>
    <p:sldId id="298" r:id="rId24"/>
    <p:sldId id="286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D-LA CONCEPCION" initials="GLC" lastIdx="1" clrIdx="0">
    <p:extLst>
      <p:ext uri="{19B8F6BF-5375-455C-9EA6-DF929625EA0E}">
        <p15:presenceInfo xmlns:p15="http://schemas.microsoft.com/office/powerpoint/2012/main" userId="GAD-LA CONCEPCI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62126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113549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25459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9786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564125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58986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726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91298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45841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2982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4345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390911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19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15342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9137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893875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5AE48-09A9-47FC-A79E-D51D1E4EE7FF}" type="datetimeFigureOut">
              <a:rPr lang="es-EC" smtClean="0"/>
              <a:t>28/05/2026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F6F470B-55A9-4170-9A18-05C5FF3AAF9C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016151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0A26AA-F7D9-4B9B-8C2D-697315F45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3600" b="1" dirty="0">
                <a:solidFill>
                  <a:srgbClr val="00B050"/>
                </a:solidFill>
                <a:latin typeface="+mn-lt"/>
              </a:rPr>
              <a:t>PRESIDENTE DEL GADPR  LA CONCEPCIÓN </a:t>
            </a:r>
            <a:br>
              <a:rPr lang="es-ES" sz="3600" b="1" dirty="0">
                <a:solidFill>
                  <a:srgbClr val="00B050"/>
                </a:solidFill>
                <a:latin typeface="+mn-lt"/>
              </a:rPr>
            </a:br>
            <a:r>
              <a:rPr lang="es-ES" sz="3600" b="1" dirty="0">
                <a:solidFill>
                  <a:srgbClr val="00B050"/>
                </a:solidFill>
                <a:latin typeface="+mn-lt"/>
              </a:rPr>
              <a:t> INFORME DE GESTION AÑO 2025</a:t>
            </a:r>
            <a:endParaRPr lang="es-EC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B2D3B297-CE51-41D8-A4D9-0CFDA702FDC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97359687"/>
              </p:ext>
            </p:extLst>
          </p:nvPr>
        </p:nvGraphicFramePr>
        <p:xfrm>
          <a:off x="861390" y="1930400"/>
          <a:ext cx="9130749" cy="4523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985507885"/>
                    </a:ext>
                  </a:extLst>
                </a:gridCol>
                <a:gridCol w="4558748">
                  <a:extLst>
                    <a:ext uri="{9D8B030D-6E8A-4147-A177-3AD203B41FA5}">
                      <a16:colId xmlns:a16="http://schemas.microsoft.com/office/drawing/2014/main" val="3710800176"/>
                    </a:ext>
                  </a:extLst>
                </a:gridCol>
              </a:tblGrid>
              <a:tr h="466081">
                <a:tc>
                  <a:txBody>
                    <a:bodyPr/>
                    <a:lstStyle/>
                    <a:p>
                      <a:r>
                        <a:rPr lang="es-ES" b="1" dirty="0">
                          <a:solidFill>
                            <a:schemeClr val="tx1"/>
                          </a:solidFill>
                        </a:rPr>
                        <a:t>NOMBRE DE LA AUTORIDAD:</a:t>
                      </a:r>
                      <a:endParaRPr lang="es-EC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>
                          <a:solidFill>
                            <a:schemeClr val="tx1"/>
                          </a:solidFill>
                        </a:rPr>
                        <a:t>DANNY ALFREDO VALDIVIESO BORJA</a:t>
                      </a:r>
                      <a:endParaRPr lang="es-EC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89233"/>
                  </a:ext>
                </a:extLst>
              </a:tr>
              <a:tr h="1183127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chemeClr val="tx1"/>
                          </a:solidFill>
                        </a:rPr>
                        <a:t>INSTITUCIÓN EN LA EJERCE LA DIGNIDAD:</a:t>
                      </a:r>
                      <a:endParaRPr lang="es-EC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>
                          <a:solidFill>
                            <a:schemeClr val="tx1"/>
                          </a:solidFill>
                        </a:rPr>
                        <a:t>GOBIERNO AUTÓNOMO DESCENTRALIZADO PARROQUIA RURAL  LA CONCEPCIÓN.</a:t>
                      </a:r>
                      <a:endParaRPr lang="es-EC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10831"/>
                  </a:ext>
                </a:extLst>
              </a:tr>
              <a:tr h="466081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chemeClr val="tx1"/>
                          </a:solidFill>
                        </a:rPr>
                        <a:t>DIGNIDAD QUE EJERCE:</a:t>
                      </a:r>
                      <a:endParaRPr lang="es-EC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>
                          <a:solidFill>
                            <a:schemeClr val="tx1"/>
                          </a:solidFill>
                        </a:rPr>
                        <a:t>PRESIDENTE</a:t>
                      </a:r>
                      <a:endParaRPr lang="es-EC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540587"/>
                  </a:ext>
                </a:extLst>
              </a:tr>
              <a:tr h="466081">
                <a:tc>
                  <a:txBody>
                    <a:bodyPr/>
                    <a:lstStyle/>
                    <a:p>
                      <a:r>
                        <a:rPr lang="es-ES" sz="2000" b="1" dirty="0">
                          <a:solidFill>
                            <a:schemeClr val="tx1"/>
                          </a:solidFill>
                        </a:rPr>
                        <a:t>PERIODO DEL CUAL RINDE CUENTAS:</a:t>
                      </a:r>
                      <a:endParaRPr lang="es-EC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>
                          <a:solidFill>
                            <a:schemeClr val="tx1"/>
                          </a:solidFill>
                        </a:rPr>
                        <a:t>ENERO 2025-DICIEMBRE 2025</a:t>
                      </a:r>
                      <a:endParaRPr lang="es-EC" sz="20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21137"/>
                  </a:ext>
                </a:extLst>
              </a:tr>
              <a:tr h="633220">
                <a:tc>
                  <a:txBody>
                    <a:bodyPr/>
                    <a:lstStyle/>
                    <a:p>
                      <a:r>
                        <a:rPr lang="es-ES" sz="2000" b="1" dirty="0"/>
                        <a:t>PROVINCIA:</a:t>
                      </a:r>
                      <a:endParaRPr lang="es-EC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CARCHI</a:t>
                      </a:r>
                      <a:endParaRPr lang="es-EC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851020"/>
                  </a:ext>
                </a:extLst>
              </a:tr>
              <a:tr h="436273">
                <a:tc>
                  <a:txBody>
                    <a:bodyPr/>
                    <a:lstStyle/>
                    <a:p>
                      <a:r>
                        <a:rPr lang="es-ES" sz="2000" b="1" dirty="0"/>
                        <a:t>CANTÓN:</a:t>
                      </a:r>
                      <a:endParaRPr lang="es-EC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MIRA</a:t>
                      </a:r>
                      <a:endParaRPr lang="es-EC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230236"/>
                  </a:ext>
                </a:extLst>
              </a:tr>
              <a:tr h="436273">
                <a:tc>
                  <a:txBody>
                    <a:bodyPr/>
                    <a:lstStyle/>
                    <a:p>
                      <a:r>
                        <a:rPr lang="es-ES" sz="2000" b="1" dirty="0"/>
                        <a:t>PARROQUIA:</a:t>
                      </a:r>
                      <a:endParaRPr lang="es-EC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dirty="0"/>
                        <a:t>LA CONCEPCIÓN</a:t>
                      </a:r>
                      <a:endParaRPr lang="es-EC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393185"/>
                  </a:ext>
                </a:extLst>
              </a:tr>
              <a:tr h="436273">
                <a:tc>
                  <a:txBody>
                    <a:bodyPr/>
                    <a:lstStyle/>
                    <a:p>
                      <a:endParaRPr lang="es-EC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C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04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82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0B3F0-62DF-4FBB-9464-0D4CCAA57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25288"/>
            <a:ext cx="8596668" cy="109993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1. INTRODUCCIÓN</a:t>
            </a:r>
            <a:br>
              <a:rPr lang="es-ES" b="1" dirty="0"/>
            </a:br>
            <a:endParaRPr lang="es-EC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CCEBC5-030F-47EC-ACCF-5DAE7A120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4" y="980661"/>
            <a:ext cx="8784717" cy="4784035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</a:rPr>
              <a:t>En cumplimiento de lo establecido en la Constitución de la República del Ecuador y la Ley Orgánica de Participación Ciudadana, el Gobierno Autónomo Descentralizado Parroquial Rural La Concepción presenta el siguiente Informe de Rendición de Cuentas correspondiente al período fiscal 2025.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El presente documento tiene como finalidad informar a la ciudadanía sobre las actividades ejecutadas, proyectos desarrollados, manejo de recursos públicos y acciones emprendidas en beneficio de la comunidad parroquial.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40026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5E1A7-3EE9-435F-B2D0-D7E2383B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371061"/>
            <a:ext cx="8596668" cy="1099091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2. OBJETIVO DEL INFORME</a:t>
            </a:r>
            <a:br>
              <a:rPr lang="es-ES" b="1" dirty="0"/>
            </a:br>
            <a:endParaRPr lang="es-EC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7521D8-35DF-424E-856C-040279842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099929"/>
            <a:ext cx="9010004" cy="4320209"/>
          </a:xfrm>
        </p:spPr>
        <p:txBody>
          <a:bodyPr/>
          <a:lstStyle/>
          <a:p>
            <a:pPr algn="just"/>
            <a:r>
              <a:rPr lang="es-ES" sz="4000" b="1" dirty="0">
                <a:solidFill>
                  <a:schemeClr val="tx1"/>
                </a:solidFill>
              </a:rPr>
              <a:t>Dar a conocer a la ciudadanía las acciones administrativas, y sociales realizadas por el presidente del GAD Parroquial Rural La Concepción durante el período de gestión 2025.</a:t>
            </a:r>
          </a:p>
          <a:p>
            <a:endParaRPr lang="es-EC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594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57AAA9-1CAC-482F-9119-C6467AB88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85530"/>
            <a:ext cx="8596668" cy="821635"/>
          </a:xfrm>
        </p:spPr>
        <p:txBody>
          <a:bodyPr>
            <a:normAutofit/>
          </a:bodyPr>
          <a:lstStyle/>
          <a:p>
            <a:pPr algn="ctr"/>
            <a:r>
              <a:rPr lang="es-ES" dirty="0"/>
              <a:t>MARCO LEGAL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898B6-C22B-44A9-8D7C-D1FC7B5AB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95130"/>
            <a:ext cx="8596668" cy="5877340"/>
          </a:xfrm>
        </p:spPr>
        <p:txBody>
          <a:bodyPr>
            <a:noAutofit/>
          </a:bodyPr>
          <a:lstStyle/>
          <a:p>
            <a:pPr algn="just"/>
            <a:r>
              <a:rPr lang="es-ES" sz="2000" b="1" dirty="0">
                <a:solidFill>
                  <a:schemeClr val="tx1"/>
                </a:solidFill>
              </a:rPr>
              <a:t>La Constitución de la República del Ecuador, en sus artículos 95, 204 y 208, reconoce el derecho de la ciudadanía a participar de manera protagónica en los asuntos de interés público y establece el control social como un mecanismo de participación ciudadana, mediante el cual las autoridades, instituciones y entidades del sector público deben rendir cuentas de su gestión.</a:t>
            </a:r>
          </a:p>
          <a:p>
            <a:pPr algn="just"/>
            <a:r>
              <a:rPr lang="es-ES" sz="2000" b="1" dirty="0">
                <a:solidFill>
                  <a:schemeClr val="tx1"/>
                </a:solidFill>
              </a:rPr>
              <a:t>De igual manera, la Ley Orgánica de Participación Ciudadana, en sus artículos 89 y 90, define a la rendición de cuentas como un proceso sistemático, deliberado, interactivo y universal, mediante el cual las autoridades y servidores públicos informan y someten a evaluación ciudadana las acciones ejecutadas y el manejo de los recursos públicos.</a:t>
            </a:r>
          </a:p>
          <a:p>
            <a:pPr algn="just"/>
            <a:r>
              <a:rPr lang="es-ES" sz="2000" b="1" dirty="0">
                <a:solidFill>
                  <a:schemeClr val="tx1"/>
                </a:solidFill>
              </a:rPr>
              <a:t>En cumplimiento de este marco legal, el Gobierno Autónomo Descentralizado Parroquial Rural La Concepción presenta a la ciudadanía el informe de Rendición de Cuentas correspondiente al período fiscal respectivo, garantizando los principios de transparencia, participación ciudadana y responsabilidad en la gestión pública.</a:t>
            </a:r>
            <a:endParaRPr lang="es-EC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64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07BF0-9CA8-4237-9925-C89AD37F4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4558"/>
            <a:ext cx="8596668" cy="780730"/>
          </a:xfrm>
        </p:spPr>
        <p:txBody>
          <a:bodyPr>
            <a:normAutofit/>
          </a:bodyPr>
          <a:lstStyle/>
          <a:p>
            <a:pPr algn="ctr"/>
            <a:r>
              <a:rPr lang="es-EC" dirty="0"/>
              <a:t>3. ACTIVIDADES REALIZADAS</a:t>
            </a:r>
            <a:r>
              <a:rPr lang="es-ES" b="1" dirty="0"/>
              <a:t> 2025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47B6609-B183-432B-86AC-2D3F10621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936200"/>
            <a:ext cx="4184035" cy="5580312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C" altLang="es-EC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 gestiono y coordino con Prefectura del Carchi, importantes trabajos como: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EC" altLang="es-EC" sz="23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kumimoji="0" lang="es-EC" altLang="es-EC" sz="23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s-ES" sz="2300" b="1" dirty="0">
                <a:solidFill>
                  <a:schemeClr val="tx1"/>
                </a:solidFill>
              </a:rPr>
              <a:t>Mantenimiento vial de las comunidades de la parroquia La Concepción.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300" b="1" dirty="0">
                <a:solidFill>
                  <a:schemeClr val="tx1"/>
                </a:solidFill>
              </a:rPr>
              <a:t>Bacheo vía Estación Carchi-La Loma.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es-ES" sz="2300" b="1" dirty="0">
                <a:solidFill>
                  <a:schemeClr val="tx1"/>
                </a:solidFill>
              </a:rPr>
              <a:t>Mantenimiento de caminos de ingreso a terrenos con el compromiso de llegar a todas las comunidades que conforman la Parroquia La Concepción.</a:t>
            </a:r>
            <a:endParaRPr lang="es-EC" sz="2300" b="1" dirty="0">
              <a:solidFill>
                <a:schemeClr val="tx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2BCC000-78D3-4A75-B0A5-01DEB4D6D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040" y="1032912"/>
            <a:ext cx="3798798" cy="263854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1D0BAA0-0262-4E32-8025-EBF4ADC2A6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426" b="15710"/>
          <a:stretch>
            <a:fillRect/>
          </a:stretch>
        </p:blipFill>
        <p:spPr>
          <a:xfrm>
            <a:off x="9118910" y="815975"/>
            <a:ext cx="3073090" cy="32711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3B21E6F-8868-E865-2B76-D6EFDDD3EF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617" y="3671455"/>
            <a:ext cx="4045527" cy="303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14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E7884B-ACD4-5F7B-576C-C6C3EB634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734" y="164804"/>
            <a:ext cx="8596668" cy="678873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>
                <a:solidFill>
                  <a:srgbClr val="002060"/>
                </a:solidFill>
              </a:rPr>
              <a:t>MINGAS COMUNITARIAS DE MANTENIMIENTO VIAL</a:t>
            </a:r>
            <a:endParaRPr lang="es-EC" sz="2800" b="1" dirty="0">
              <a:solidFill>
                <a:srgbClr val="00206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C544C1A-75B7-9DAE-31B1-F0B403974AF7}"/>
              </a:ext>
            </a:extLst>
          </p:cNvPr>
          <p:cNvSpPr txBox="1"/>
          <p:nvPr/>
        </p:nvSpPr>
        <p:spPr>
          <a:xfrm>
            <a:off x="310997" y="843677"/>
            <a:ext cx="534785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200" dirty="0"/>
              <a:t>Se gestionó y se coordinó los trabajos de mingas de limpieza vial entre la Prefectura del Carchi, GAD Parroquial y la Población en los siguientes tramos: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 Minga de limpieza vial, en la comunidad del Hato de </a:t>
            </a:r>
            <a:r>
              <a:rPr lang="es-MX" sz="2200" dirty="0" err="1"/>
              <a:t>Chamanal</a:t>
            </a:r>
            <a:r>
              <a:rPr lang="es-MX" sz="22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Minga de limpieza vial, en la comunidad del </a:t>
            </a:r>
            <a:r>
              <a:rPr lang="es-MX" sz="2200" dirty="0" err="1"/>
              <a:t>Chamanal</a:t>
            </a:r>
            <a:r>
              <a:rPr lang="es-MX" sz="22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Minga de limpieza vial, tramo Estación Carchi y La Loma.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Minga de limpieza vial, Naranjito, La Loma y Empedradillo.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Minga Limpieza Comunidad Santa Ana.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200" dirty="0"/>
              <a:t>Minga de limpieza vial, en la comunidad del Milagro, en coordinación con el Municipio y Tenencia Política.</a:t>
            </a:r>
            <a:endParaRPr lang="es-EC" sz="22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83A218B-8453-EC59-8A0D-1E8E9BE4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709" y="3997761"/>
            <a:ext cx="3020291" cy="241533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ED7AC9-EE48-6859-E543-657604B27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957" y="692002"/>
            <a:ext cx="4110182" cy="30826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A5FF9AC-7AAE-FA29-9296-D86FCDFF8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909" y="3947820"/>
            <a:ext cx="3287038" cy="246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58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82180-76D6-479E-B4A8-8D7260552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12035"/>
            <a:ext cx="8596668" cy="874643"/>
          </a:xfrm>
        </p:spPr>
        <p:txBody>
          <a:bodyPr/>
          <a:lstStyle/>
          <a:p>
            <a:r>
              <a:rPr lang="es-EC" dirty="0"/>
              <a:t>6.3. RESULTADOS</a:t>
            </a:r>
            <a:r>
              <a:rPr lang="es-ES" b="1" dirty="0"/>
              <a:t> ALCANZADOS 2025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67AEB61-832E-4E9D-AC22-114726036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086678"/>
            <a:ext cx="4477762" cy="434671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2400" b="1" dirty="0"/>
              <a:t>Gestión y coordinación con  la nueva prefectura del Carchi, para incorpora seis trabajadores a la cuadrilla vial, con la finalidad de realizar trabajos de limpieza, desbroce de maleza y limpieza de cunetas de vías de segundo orden en la Parroquia La Concepción.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s-EC" sz="2400" b="1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3A89324-EECB-4450-9E7F-6D7AB584F25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32912" y="1086679"/>
            <a:ext cx="3109306" cy="2823954"/>
          </a:xfrm>
          <a:prstGeom prst="rect">
            <a:avLst/>
          </a:prstGeom>
        </p:spPr>
      </p:pic>
      <p:pic>
        <p:nvPicPr>
          <p:cNvPr id="8194" name="Picture 2" descr="No hay ninguna descripción de la foto disponible.">
            <a:extLst>
              <a:ext uri="{FF2B5EF4-FFF2-40B4-BE49-F238E27FC236}">
                <a16:creationId xmlns:a16="http://schemas.microsoft.com/office/drawing/2014/main" id="{3125F5D9-DF64-69E8-D2B8-AA9F2A5FA5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327" y="3821444"/>
            <a:ext cx="3905780" cy="292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334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3FB9CA-BB4D-46CC-9229-B814E05B8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91548"/>
            <a:ext cx="8596668" cy="834887"/>
          </a:xfrm>
        </p:spPr>
        <p:txBody>
          <a:bodyPr/>
          <a:lstStyle/>
          <a:p>
            <a:pPr algn="ctr"/>
            <a:r>
              <a:rPr lang="es-EC" dirty="0"/>
              <a:t>3.1. ACTIVIDADES REALIZADAS</a:t>
            </a:r>
            <a:r>
              <a:rPr lang="es-ES" b="1" dirty="0"/>
              <a:t> 2025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F03DE9-085E-48ED-977A-79838ECB0B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126436"/>
            <a:ext cx="4757708" cy="491574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tx1"/>
                </a:solidFill>
              </a:rPr>
              <a:t>Gestión con la Prefectura del Carchi para la apertura de una vía que conectará la Comunidad de Palo Blanco y La Achira,  hasta la Parroquia de Juan Montalvo.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tx1"/>
                </a:solidFill>
              </a:rPr>
              <a:t>Gestión para la firma de un convenio de apoyo a las Jornadas Culturales de </a:t>
            </a:r>
            <a:r>
              <a:rPr lang="es-ES" sz="2000" b="1" dirty="0" err="1">
                <a:solidFill>
                  <a:schemeClr val="tx1"/>
                </a:solidFill>
              </a:rPr>
              <a:t>Parroquializacion</a:t>
            </a:r>
            <a:r>
              <a:rPr lang="es-ES" sz="2000" b="1" dirty="0">
                <a:solidFill>
                  <a:schemeClr val="tx1"/>
                </a:solidFill>
              </a:rPr>
              <a:t> año 2025. 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4F5F2DD-8625-4286-A6A7-2A8DCBAF65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92060" y="830015"/>
            <a:ext cx="3612158" cy="3176366"/>
          </a:xfrm>
          <a:prstGeom prst="rect">
            <a:avLst/>
          </a:prstGeom>
        </p:spPr>
      </p:pic>
      <p:pic>
        <p:nvPicPr>
          <p:cNvPr id="1028" name="Picture 4" descr="No hay ninguna descripción de la foto disponible.">
            <a:extLst>
              <a:ext uri="{FF2B5EF4-FFF2-40B4-BE49-F238E27FC236}">
                <a16:creationId xmlns:a16="http://schemas.microsoft.com/office/drawing/2014/main" id="{592A8BCD-4AE5-4EEE-A725-671F2D1E5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587" y="3906982"/>
            <a:ext cx="3749964" cy="281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A989A8A-3C46-DEE9-96F3-0424AF4B3E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002" y="4185805"/>
            <a:ext cx="381000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839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7235BF-DE12-409C-83F4-BA57ADE37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8540"/>
            <a:ext cx="8596668" cy="728869"/>
          </a:xfrm>
        </p:spPr>
        <p:txBody>
          <a:bodyPr>
            <a:normAutofit/>
          </a:bodyPr>
          <a:lstStyle/>
          <a:p>
            <a:r>
              <a:rPr lang="es-EC" dirty="0"/>
              <a:t>6.2. RESULTADOS</a:t>
            </a:r>
            <a:r>
              <a:rPr lang="es-ES" b="1" dirty="0"/>
              <a:t> ALCANZADOS 2025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CDB8D7-2CF6-4C68-B86B-80534AC8E7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245704"/>
            <a:ext cx="4903195" cy="4797288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tx1"/>
                </a:solidFill>
              </a:rPr>
              <a:t>Verificación del 25% de avance del proyecto de ASFALTADO LA LOMA-CHAMANAL-SANTA LUCÍA, un tramo vital de aproximadamente 4.27 kilómetros.</a:t>
            </a:r>
            <a:r>
              <a:rPr lang="es-EC" sz="2000" b="1" dirty="0">
                <a:solidFill>
                  <a:schemeClr val="tx1"/>
                </a:solidFill>
                <a:effectLst/>
              </a:rPr>
              <a:t>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C" sz="2000" b="1" dirty="0">
                <a:solidFill>
                  <a:schemeClr val="tx1"/>
                </a:solidFill>
                <a:effectLst/>
              </a:rPr>
              <a:t>Autoridades presentes Ing. Roberto Luque </a:t>
            </a:r>
            <a:r>
              <a:rPr lang="es-EC" sz="2000" b="1" dirty="0" err="1">
                <a:solidFill>
                  <a:schemeClr val="tx1"/>
                </a:solidFill>
                <a:effectLst/>
              </a:rPr>
              <a:t>Nuques</a:t>
            </a:r>
            <a:r>
              <a:rPr lang="es-EC" sz="2000" b="1" dirty="0">
                <a:solidFill>
                  <a:schemeClr val="tx1"/>
                </a:solidFill>
                <a:effectLst/>
              </a:rPr>
              <a:t>, Ministro de Infraestructura y Transporte.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C" sz="2000" b="1" dirty="0">
                <a:solidFill>
                  <a:schemeClr val="tx1"/>
                </a:solidFill>
                <a:effectLst/>
              </a:rPr>
              <a:t>Ing. Julio Robles, Prefecto de la Provincia del Carchi.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C" sz="2000" b="1" dirty="0">
                <a:solidFill>
                  <a:schemeClr val="tx1"/>
                </a:solidFill>
                <a:effectLst/>
              </a:rPr>
              <a:t>Sr. Fausto Ruiz Quinteros, Alcalde del GAD Municipal de Mira</a:t>
            </a:r>
          </a:p>
          <a:p>
            <a:endParaRPr lang="es-EC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B2EDD49-E6D7-4C6E-8F4C-65CA6F612B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9854" y="967409"/>
            <a:ext cx="4795837" cy="507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34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D10E5F-30DE-BC3A-01B8-C55547F56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3698" y="152400"/>
            <a:ext cx="8596668" cy="692727"/>
          </a:xfrm>
        </p:spPr>
        <p:txBody>
          <a:bodyPr/>
          <a:lstStyle/>
          <a:p>
            <a:pPr algn="ctr"/>
            <a:r>
              <a:rPr lang="es-MX" b="1" dirty="0"/>
              <a:t>GESTIONES CON EMELNORTE 2025</a:t>
            </a:r>
            <a:endParaRPr lang="es-EC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630FF32-B982-5F84-AFB2-F32AFB6A36ED}"/>
              </a:ext>
            </a:extLst>
          </p:cNvPr>
          <p:cNvSpPr txBox="1"/>
          <p:nvPr/>
        </p:nvSpPr>
        <p:spPr>
          <a:xfrm>
            <a:off x="249382" y="845127"/>
            <a:ext cx="550025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000" dirty="0"/>
              <a:t>Se realizó la gestión con EMELNORTE con la finalidad de realizar los siguientes trabajos:</a:t>
            </a:r>
          </a:p>
          <a:p>
            <a:pPr algn="just"/>
            <a:endParaRPr lang="es-MX" sz="3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3000" dirty="0"/>
              <a:t>Cambio de redes en la comunidad de Naranjito.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3000" dirty="0"/>
              <a:t>Reemplazo de luminarias quemadas en las comunidades de Naranjito, Santa Lucia, Santa Ana, La Concepción.</a:t>
            </a:r>
            <a:endParaRPr lang="es-EC" sz="3000" dirty="0"/>
          </a:p>
        </p:txBody>
      </p:sp>
      <p:pic>
        <p:nvPicPr>
          <p:cNvPr id="5122" name="Picture 2" descr="No hay ninguna descripción de la foto disponible.">
            <a:extLst>
              <a:ext uri="{FF2B5EF4-FFF2-40B4-BE49-F238E27FC236}">
                <a16:creationId xmlns:a16="http://schemas.microsoft.com/office/drawing/2014/main" id="{958145F7-D170-FD54-FEA6-84BCA91B4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454" y="696409"/>
            <a:ext cx="3953164" cy="296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1A21153-4314-BC0C-FAD2-8F1322D8C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95027"/>
            <a:ext cx="4280764" cy="321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293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6771B7D-4BE5-B46C-0641-DB34C405008A}"/>
              </a:ext>
            </a:extLst>
          </p:cNvPr>
          <p:cNvSpPr txBox="1"/>
          <p:nvPr/>
        </p:nvSpPr>
        <p:spPr>
          <a:xfrm>
            <a:off x="1773382" y="3048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accent2">
                    <a:lumMod val="75000"/>
                  </a:schemeClr>
                </a:solidFill>
              </a:rPr>
              <a:t>CAMPAMENTO VACACIONAL VERANO 2025</a:t>
            </a:r>
            <a:endParaRPr lang="es-EC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B1BCBE-75F2-88AA-1E4D-7EAD91C73F8D}"/>
              </a:ext>
            </a:extLst>
          </p:cNvPr>
          <p:cNvSpPr txBox="1"/>
          <p:nvPr/>
        </p:nvSpPr>
        <p:spPr>
          <a:xfrm>
            <a:off x="290945" y="828020"/>
            <a:ext cx="580505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/>
              <a:t>Alianza Estratégica: Gestión y coordinación interinstitucional entre el GAD Parroquial y la Prefectura del Carchi.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/>
              <a:t>Talento Humano: Incorporación de 2 facilitadores (jóvenes) durante 15 días para el desarrollo de las actividades.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/>
              <a:t>Componentes Operativos: Talleres prácticos en disciplinas deportivas, danza y pintura.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400" dirty="0"/>
              <a:t>Logística y Soporte: Dotación diaria de refrigerios por parte del GAD Parroquial, beneficiando a un promedio de 50 niños y niñas.</a:t>
            </a:r>
          </a:p>
          <a:p>
            <a:pPr algn="just"/>
            <a:endParaRPr lang="es-EC" dirty="0"/>
          </a:p>
        </p:txBody>
      </p:sp>
      <p:pic>
        <p:nvPicPr>
          <p:cNvPr id="6150" name="Picture 6" descr="No hay ninguna descripción de la foto disponible.">
            <a:extLst>
              <a:ext uri="{FF2B5EF4-FFF2-40B4-BE49-F238E27FC236}">
                <a16:creationId xmlns:a16="http://schemas.microsoft.com/office/drawing/2014/main" id="{A03355A0-8B38-7B09-BB18-3F698471D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85800"/>
            <a:ext cx="6096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No hay ninguna descripción de la foto disponible.">
            <a:extLst>
              <a:ext uri="{FF2B5EF4-FFF2-40B4-BE49-F238E27FC236}">
                <a16:creationId xmlns:a16="http://schemas.microsoft.com/office/drawing/2014/main" id="{35ECC126-80EC-93A6-443B-1824619AC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435" y="3429000"/>
            <a:ext cx="4411107" cy="330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773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C4FD8F-0360-5C83-354A-E0B0F9903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589" y="96982"/>
            <a:ext cx="8596668" cy="651164"/>
          </a:xfrm>
        </p:spPr>
        <p:txBody>
          <a:bodyPr/>
          <a:lstStyle/>
          <a:p>
            <a:pPr algn="ctr"/>
            <a:r>
              <a:rPr lang="es-MX" b="1" dirty="0"/>
              <a:t>Gestiones realizadas GAD MIRA 2025</a:t>
            </a:r>
            <a:endParaRPr lang="es-EC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7825AFE-EB9F-4A16-D008-E74C0936F3AF}"/>
              </a:ext>
            </a:extLst>
          </p:cNvPr>
          <p:cNvSpPr txBox="1"/>
          <p:nvPr/>
        </p:nvSpPr>
        <p:spPr>
          <a:xfrm>
            <a:off x="360218" y="1039091"/>
            <a:ext cx="5334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dirty="0"/>
              <a:t>Se participó en una importante reunión en la que se socializó el inicio de los trabajos de Mantenimiento del Sistema de Agua de Consumo en la Cabecera Parroquial.</a:t>
            </a:r>
          </a:p>
          <a:p>
            <a:pPr algn="just"/>
            <a:endParaRPr lang="es-MX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dirty="0"/>
              <a:t>Se gestionó el estudio para el mejoramiento del Cementerio de La Concepción, con la participación del Alcalde de Mira, Lic. Ángel Chalá Concejal Rural,  Presidente del GAD Parroquial, y Comité del Cementerio.</a:t>
            </a:r>
          </a:p>
          <a:p>
            <a:endParaRPr lang="es-EC" dirty="0"/>
          </a:p>
        </p:txBody>
      </p:sp>
      <p:pic>
        <p:nvPicPr>
          <p:cNvPr id="7170" name="Picture 2" descr="No hay ninguna descripción de la foto disponible.">
            <a:extLst>
              <a:ext uri="{FF2B5EF4-FFF2-40B4-BE49-F238E27FC236}">
                <a16:creationId xmlns:a16="http://schemas.microsoft.com/office/drawing/2014/main" id="{97D1DFE5-097D-B3A5-5B13-0D8B1F99F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35" y="748146"/>
            <a:ext cx="3823855" cy="286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No hay ninguna descripción de la foto disponible.">
            <a:extLst>
              <a:ext uri="{FF2B5EF4-FFF2-40B4-BE49-F238E27FC236}">
                <a16:creationId xmlns:a16="http://schemas.microsoft.com/office/drawing/2014/main" id="{DB0D8F19-3D1C-8CCE-7A8D-9AE50C6E0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235" y="3789218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25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45EA3-A4FF-4069-BD00-99B2A4E28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5295"/>
            <a:ext cx="10101502" cy="927652"/>
          </a:xfrm>
        </p:spPr>
        <p:txBody>
          <a:bodyPr/>
          <a:lstStyle/>
          <a:p>
            <a:pPr algn="ctr"/>
            <a:r>
              <a:rPr lang="es-EC" b="1" dirty="0">
                <a:solidFill>
                  <a:schemeClr val="accent2">
                    <a:lumMod val="75000"/>
                  </a:schemeClr>
                </a:solidFill>
              </a:rPr>
              <a:t>4. Gestión para solución de Emergencias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D5E90D2-7764-4FED-BBAF-91F2FF944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816095"/>
            <a:ext cx="10837332" cy="279928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tx1"/>
                </a:solidFill>
              </a:rPr>
              <a:t>Se desarrollaron actividades enfocadas en el bienestar de la población: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tx1"/>
                </a:solidFill>
              </a:rPr>
              <a:t>Solución a las emergencias provocadas por los daños climáticos. (Intensas lluvias), en las comunidades de Convalecencia, El Milagro, La Achira, Santa Lucía y El Hato de </a:t>
            </a:r>
            <a:r>
              <a:rPr lang="es-ES" sz="2000" b="1" dirty="0" err="1">
                <a:solidFill>
                  <a:schemeClr val="tx1"/>
                </a:solidFill>
              </a:rPr>
              <a:t>Chamanal</a:t>
            </a:r>
            <a:r>
              <a:rPr lang="es-ES" sz="2000" b="1" dirty="0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2000" b="1" dirty="0">
                <a:solidFill>
                  <a:schemeClr val="tx1"/>
                </a:solidFill>
              </a:rPr>
              <a:t>Se gestionó la maquinaria de la Prefectura del Carchi, para atender la emergencia de desbordamiento del Río Santiaguillo, y arreglo de la Acequia y captaciones de Santa Ana y La Concepción.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s-EC" sz="2400" b="1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0416EC1-15D2-B7CF-70A1-0340EBF8A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15" y="3429000"/>
            <a:ext cx="3949866" cy="313745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CFDF863-8EE4-6516-E05A-6BEDDA988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505" y="3429000"/>
            <a:ext cx="4183268" cy="3137451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12585D2-AC34-8104-5235-808FE4C4E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819" y="3397827"/>
            <a:ext cx="2399847" cy="319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40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D8DFB6-D7CF-4F4F-ABF6-DB1A87D3C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2278"/>
            <a:ext cx="8596668" cy="874644"/>
          </a:xfrm>
        </p:spPr>
        <p:txBody>
          <a:bodyPr/>
          <a:lstStyle/>
          <a:p>
            <a:r>
              <a:rPr lang="es-EC" dirty="0"/>
              <a:t>3.3. ACTIVIDADES REALIZADAS</a:t>
            </a:r>
            <a:r>
              <a:rPr lang="es-ES" b="1" dirty="0"/>
              <a:t> 2025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6EB9A21-7108-4FE5-90DE-B30850E0DE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276" y="1046921"/>
            <a:ext cx="5103912" cy="4994440"/>
          </a:xfrm>
        </p:spPr>
        <p:txBody>
          <a:bodyPr>
            <a:normAutofit fontScale="925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2400" b="1" dirty="0">
                <a:solidFill>
                  <a:schemeClr val="tx1"/>
                </a:solidFill>
              </a:rPr>
              <a:t>Se entrego un kits de alimentos a todas las comunidades: Santa Ana, Estación Carchi, Convalecencia, El Milagro, La Achira, La Loma, Empedradillo, Chamanal, Santa Lucía, El Hato de Chamanal, Naranjal, El Rosal, Naranjito, Campo Libre y Palo Blanco.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2400" b="1" dirty="0">
                <a:solidFill>
                  <a:schemeClr val="tx1"/>
                </a:solidFill>
              </a:rPr>
              <a:t>Y en los 5 barrios de la cabecera parroquial La Concepción: San Francisco, 8 de Diciembre, Las Mercedes, Santa Marianita y Alfonso Herrera. </a:t>
            </a:r>
          </a:p>
          <a:p>
            <a:endParaRPr lang="es-EC" dirty="0"/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0EB55061-A9B3-4FFA-8F56-741DC84A834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51571" y="830137"/>
            <a:ext cx="5555400" cy="2743199"/>
          </a:xfrm>
          <a:prstGeom prst="rect">
            <a:avLst/>
          </a:prstGeom>
        </p:spPr>
      </p:pic>
      <p:pic>
        <p:nvPicPr>
          <p:cNvPr id="4098" name="Picture 2" descr="No hay ninguna descripción de la foto disponible.">
            <a:extLst>
              <a:ext uri="{FF2B5EF4-FFF2-40B4-BE49-F238E27FC236}">
                <a16:creationId xmlns:a16="http://schemas.microsoft.com/office/drawing/2014/main" id="{13E846A6-A4EA-1079-68DF-CC53C8ECB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99164"/>
            <a:ext cx="6096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885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B1B163-BC51-44BE-B1E9-3F70DBA4B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318052"/>
            <a:ext cx="8837727" cy="808383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6. RESULTADOS DE LA FIRMAS DE CONVENIOS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DC3D6F-2707-4AA3-96D3-399F4FCB6F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126436"/>
            <a:ext cx="4184035" cy="491492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tx1"/>
                </a:solidFill>
              </a:rPr>
              <a:t>Gestión con el GAD Municipal de Mira para la firma de convenios para la Construcción de las cubiertas en los espacios deportivos de las comunidades; La Loma, El Rosal y El Milagro.</a:t>
            </a:r>
          </a:p>
          <a:p>
            <a:pPr marL="0" indent="0" algn="just">
              <a:buNone/>
            </a:pPr>
            <a:endParaRPr lang="es-EC" sz="2400" b="1" dirty="0">
              <a:solidFill>
                <a:schemeClr val="tx1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s-EC" sz="2400" b="1" dirty="0">
              <a:solidFill>
                <a:schemeClr val="tx1"/>
              </a:solidFill>
            </a:endParaRPr>
          </a:p>
          <a:p>
            <a:endParaRPr lang="es-EC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F4DB15-D83B-4FBD-226A-72673915B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80162"/>
            <a:ext cx="5915081" cy="4379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6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12CB4F-FE7A-4B9F-BFBD-81231ED6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9" y="291548"/>
            <a:ext cx="9303024" cy="1179443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6.1. RESULTADOS DE LA FIRMAS DE CONVENIOS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FE8276-FAC3-4B94-B56B-67EEBB298C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0818" y="1338470"/>
            <a:ext cx="4784034" cy="4702891"/>
          </a:xfrm>
        </p:spPr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s-ES" sz="3200" b="1" dirty="0">
                <a:solidFill>
                  <a:schemeClr val="tx1"/>
                </a:solidFill>
              </a:rPr>
              <a:t>Firma convenio para el apoyo en la mecanización agrícola en la parroquia La Concepción con la compra de: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3200" b="1" dirty="0">
                <a:solidFill>
                  <a:schemeClr val="tx1"/>
                </a:solidFill>
              </a:rPr>
              <a:t>Un tractor agrícola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3200" b="1" dirty="0">
                <a:solidFill>
                  <a:schemeClr val="tx1"/>
                </a:solidFill>
              </a:rPr>
              <a:t>Una rastra de levante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sz="3200" b="1" dirty="0">
                <a:solidFill>
                  <a:schemeClr val="tx1"/>
                </a:solidFill>
              </a:rPr>
              <a:t>Un carretón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s-ES" sz="2400" dirty="0"/>
          </a:p>
          <a:p>
            <a:pPr>
              <a:buFont typeface="Wingdings" panose="05000000000000000000" pitchFamily="2" charset="2"/>
              <a:buChar char="v"/>
            </a:pPr>
            <a:endParaRPr lang="es-EC" dirty="0"/>
          </a:p>
        </p:txBody>
      </p:sp>
      <p:pic>
        <p:nvPicPr>
          <p:cNvPr id="9" name="Marcador de contenido 8">
            <a:extLst>
              <a:ext uri="{FF2B5EF4-FFF2-40B4-BE49-F238E27FC236}">
                <a16:creationId xmlns:a16="http://schemas.microsoft.com/office/drawing/2014/main" id="{9ABC6E0E-352B-4D97-B4DE-E93A4BAF61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22541" y="1338470"/>
            <a:ext cx="4184650" cy="4291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9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840BD58-5B1F-9BEC-987C-B7F2E523E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301" y="14682"/>
            <a:ext cx="4827272" cy="362045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2C8EDDB-C797-9BE6-E872-E2D0B0116AD2}"/>
              </a:ext>
            </a:extLst>
          </p:cNvPr>
          <p:cNvSpPr txBox="1"/>
          <p:nvPr/>
        </p:nvSpPr>
        <p:spPr>
          <a:xfrm>
            <a:off x="324427" y="1136670"/>
            <a:ext cx="5355937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500" dirty="0"/>
              <a:t>Gestión la Prefectura del Carchi, para fortalecer las Granjas Agroecológicas en las comunidades de Rosal, Santa Lucía, El Hato de </a:t>
            </a:r>
            <a:r>
              <a:rPr lang="es-EC" sz="2500" dirty="0" err="1"/>
              <a:t>Chamanal</a:t>
            </a:r>
            <a:r>
              <a:rPr lang="es-EC" sz="2500" dirty="0"/>
              <a:t>, Naranjito y Estación Carchi, Santa Ana.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C" sz="2500" dirty="0"/>
              <a:t>Gestión en la Prefectura del Carchi y </a:t>
            </a:r>
            <a:r>
              <a:rPr lang="es-EC" sz="2500" dirty="0" err="1"/>
              <a:t>CODESPA</a:t>
            </a:r>
            <a:r>
              <a:rPr lang="es-EC" sz="2500" dirty="0"/>
              <a:t> para la entrega de kits alimenticios para personas en estado de Vulnerabilidad en la Parroquia La Concepción.</a:t>
            </a:r>
          </a:p>
        </p:txBody>
      </p:sp>
      <p:pic>
        <p:nvPicPr>
          <p:cNvPr id="10244" name="Picture 4" descr="No hay ninguna descripción de la foto disponible.">
            <a:extLst>
              <a:ext uri="{FF2B5EF4-FFF2-40B4-BE49-F238E27FC236}">
                <a16:creationId xmlns:a16="http://schemas.microsoft.com/office/drawing/2014/main" id="{62A08A62-28C2-B164-FFC7-3B9541E4A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47784"/>
            <a:ext cx="4707643" cy="349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4F06409-F15A-9AD4-6D58-21F2065768DA}"/>
              </a:ext>
            </a:extLst>
          </p:cNvPr>
          <p:cNvSpPr txBox="1"/>
          <p:nvPr/>
        </p:nvSpPr>
        <p:spPr>
          <a:xfrm>
            <a:off x="612427" y="182563"/>
            <a:ext cx="5355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solidFill>
                  <a:schemeClr val="accent2">
                    <a:lumMod val="75000"/>
                  </a:schemeClr>
                </a:solidFill>
              </a:rPr>
              <a:t>GESTIÓN APOYO A LA SEGURIDAD ALIMENTARIA 2025</a:t>
            </a:r>
            <a:endParaRPr lang="es-EC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43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ED16AF-5B9A-595B-C21F-E3F6FFF6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971" y="152400"/>
            <a:ext cx="8596668" cy="1320800"/>
          </a:xfrm>
        </p:spPr>
        <p:txBody>
          <a:bodyPr/>
          <a:lstStyle/>
          <a:p>
            <a:pPr algn="ctr"/>
            <a:r>
              <a:rPr lang="es-MX" b="1" dirty="0"/>
              <a:t>REUNIONES DE JUNTA PARROQUIAL CONVOCADAS 2025</a:t>
            </a:r>
            <a:endParaRPr lang="es-EC" b="1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5AEC02-626A-A58A-AFFA-889285D26EE9}"/>
              </a:ext>
            </a:extLst>
          </p:cNvPr>
          <p:cNvSpPr txBox="1"/>
          <p:nvPr/>
        </p:nvSpPr>
        <p:spPr>
          <a:xfrm>
            <a:off x="1896533" y="1801091"/>
            <a:ext cx="87021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Reuniones Ordinarias: 16 Sesiones Convocadas</a:t>
            </a:r>
          </a:p>
          <a:p>
            <a:r>
              <a:rPr lang="es-MX" sz="2800" dirty="0"/>
              <a:t>Sesiones Extraordinarias: 4 Sesiones convocadas</a:t>
            </a:r>
            <a:endParaRPr lang="es-EC" sz="2800" dirty="0"/>
          </a:p>
        </p:txBody>
      </p:sp>
      <p:pic>
        <p:nvPicPr>
          <p:cNvPr id="9218" name="Picture 2" descr="No hay ninguna descripción de la foto disponible.">
            <a:extLst>
              <a:ext uri="{FF2B5EF4-FFF2-40B4-BE49-F238E27FC236}">
                <a16:creationId xmlns:a16="http://schemas.microsoft.com/office/drawing/2014/main" id="{460E1FA0-F7CB-D1E9-A529-CF9E230CA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79" y="3121891"/>
            <a:ext cx="6438791" cy="2897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1382041-E0C6-6C64-BDC5-4FE5FDF5F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815" y="2978728"/>
            <a:ext cx="4969163" cy="37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27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34D38-3D94-B08D-4E28-9FEC0D98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243" y="193183"/>
            <a:ext cx="8596668" cy="623455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>
                <a:solidFill>
                  <a:schemeClr val="accent2">
                    <a:lumMod val="75000"/>
                  </a:schemeClr>
                </a:solidFill>
              </a:rPr>
              <a:t>Atención audiencias ciudadanas 2025</a:t>
            </a:r>
            <a:endParaRPr lang="es-EC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03AB6BC-A10E-7C50-E9A0-973AFB1865B9}"/>
              </a:ext>
            </a:extLst>
          </p:cNvPr>
          <p:cNvSpPr txBox="1"/>
          <p:nvPr/>
        </p:nvSpPr>
        <p:spPr>
          <a:xfrm>
            <a:off x="831273" y="816638"/>
            <a:ext cx="1075112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dirty="0"/>
              <a:t>Se realizó la atención a la ciudadanía en las instalaciones del GAD Parroquial Rural La Concepción.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MX" sz="2400" dirty="0"/>
              <a:t>Asistencia a reuniones convocadas por los Cabildos de Santa Lucía, Palo Blanco, El Milagro, Convalecencia, Naranjito, </a:t>
            </a:r>
            <a:r>
              <a:rPr lang="es-MX" sz="2400" dirty="0" err="1"/>
              <a:t>Chamanal</a:t>
            </a:r>
            <a:r>
              <a:rPr lang="es-MX" sz="2400" dirty="0"/>
              <a:t>, El Rosal, El Hato de </a:t>
            </a:r>
            <a:r>
              <a:rPr lang="es-MX" sz="2400" dirty="0" err="1"/>
              <a:t>Chamanal</a:t>
            </a:r>
            <a:r>
              <a:rPr lang="es-MX" sz="2400" dirty="0"/>
              <a:t>, Naranjal, Estación Carchi, La Loma.</a:t>
            </a:r>
          </a:p>
          <a:p>
            <a:endParaRPr lang="es-MX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F0E0EDE-DE97-87F1-C7BA-1D73D56E9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55" y="3268157"/>
            <a:ext cx="4043506" cy="303262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D2BB991-22AE-0AD8-A15B-1B2D4B221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4361" y="3268157"/>
            <a:ext cx="4043505" cy="303262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63B6EC8-B8FA-7A10-2737-288CCD34E9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7868" y="3268156"/>
            <a:ext cx="3862822" cy="2897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8152DE-2AF1-4F3D-AFE3-A508D36A2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10" y="151700"/>
            <a:ext cx="9462052" cy="775952"/>
          </a:xfrm>
        </p:spPr>
        <p:txBody>
          <a:bodyPr>
            <a:normAutofit/>
          </a:bodyPr>
          <a:lstStyle/>
          <a:p>
            <a:pPr algn="ctr"/>
            <a:r>
              <a:rPr lang="es-ES" sz="2800" dirty="0"/>
              <a:t>5. GESTIÓN DE CONVENIOS INSTITUCIONALES 2025</a:t>
            </a:r>
            <a:endParaRPr lang="es-EC" sz="2800" dirty="0"/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702B1118-26AE-428B-8CFD-BCFCFC5E665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69261762"/>
              </p:ext>
            </p:extLst>
          </p:nvPr>
        </p:nvGraphicFramePr>
        <p:xfrm>
          <a:off x="677862" y="1179444"/>
          <a:ext cx="9340781" cy="5301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5000">
                  <a:extLst>
                    <a:ext uri="{9D8B030D-6E8A-4147-A177-3AD203B41FA5}">
                      <a16:colId xmlns:a16="http://schemas.microsoft.com/office/drawing/2014/main" val="4219150362"/>
                    </a:ext>
                  </a:extLst>
                </a:gridCol>
                <a:gridCol w="2765781">
                  <a:extLst>
                    <a:ext uri="{9D8B030D-6E8A-4147-A177-3AD203B41FA5}">
                      <a16:colId xmlns:a16="http://schemas.microsoft.com/office/drawing/2014/main" val="2802954322"/>
                    </a:ext>
                  </a:extLst>
                </a:gridCol>
              </a:tblGrid>
              <a:tr h="564818"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s-ES" sz="3200" b="1" dirty="0">
                          <a:solidFill>
                            <a:schemeClr val="tx1"/>
                          </a:solidFill>
                        </a:rPr>
                        <a:t>CONVENIOS 2025</a:t>
                      </a:r>
                      <a:endParaRPr lang="es-EC" sz="3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200" dirty="0">
                          <a:solidFill>
                            <a:schemeClr val="tx1"/>
                          </a:solidFill>
                        </a:rPr>
                        <a:t>APORTE</a:t>
                      </a:r>
                      <a:endParaRPr lang="es-EC" sz="3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61516"/>
                  </a:ext>
                </a:extLst>
              </a:tr>
              <a:tr h="633719">
                <a:tc>
                  <a:txBody>
                    <a:bodyPr/>
                    <a:lstStyle/>
                    <a:p>
                      <a:pPr marL="342900" marR="0" lvl="0" indent="-342900" algn="just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s-ES" sz="1800" b="1" dirty="0"/>
                        <a:t>CONVENIO MECANIZACIÓN AGRÍCOLA (ADQUISICIÓN TRACTOR, RASTRA DE LEVANTE Y UN CARRETÓN).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/>
                        <a:t>$ 53,280.00</a:t>
                      </a:r>
                      <a:endParaRPr lang="es-EC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545326"/>
                  </a:ext>
                </a:extLst>
              </a:tr>
              <a:tr h="909248">
                <a:tc>
                  <a:txBody>
                    <a:bodyPr/>
                    <a:lstStyle/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s-ES" sz="1800" b="1" dirty="0"/>
                        <a:t>CONSTRUCCIÓN DE LAS CUBIERTAS EN LOS ESPACIOS DEPORTIVOS DE LAS COMUNIDADES; DE LA LOMA, ROSAL, Y MILAGRO.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/>
                        <a:t>$ 107,400.21</a:t>
                      </a:r>
                      <a:endParaRPr lang="es-EC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062884"/>
                  </a:ext>
                </a:extLst>
              </a:tr>
              <a:tr h="909248">
                <a:tc>
                  <a:txBody>
                    <a:bodyPr/>
                    <a:lstStyle/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s-ES" sz="1800" b="1" dirty="0"/>
                        <a:t>FOMENTO RESCATE DE CONSTUMBRES, TRADICIONES Y MEMORIA PARROAUIA LA CONCEPCIÓN 2025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/>
                        <a:t>$ 5,000.00</a:t>
                      </a:r>
                      <a:endParaRPr lang="es-EC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331362"/>
                  </a:ext>
                </a:extLst>
              </a:tr>
              <a:tr h="909248">
                <a:tc>
                  <a:txBody>
                    <a:bodyPr/>
                    <a:lstStyle/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s-ES" sz="1800" b="1" dirty="0"/>
                        <a:t>DOTACIÓN DEL SERVICIO DE INTERNET A TRAVÉS DE LAS ZONAS WIFI DE LAS COMUNIDADES DE LA PARROQUIA RURAL LA CONCEPCIÓN.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/>
                        <a:t>$ 11,310.00</a:t>
                      </a:r>
                      <a:endParaRPr lang="es-EC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47789"/>
                  </a:ext>
                </a:extLst>
              </a:tr>
              <a:tr h="386454">
                <a:tc>
                  <a:txBody>
                    <a:bodyPr/>
                    <a:lstStyle/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s-ES" sz="1800" b="1" dirty="0"/>
                        <a:t>CONVENIO TRANSPORTE ESCOLAR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/>
                        <a:t>$ 56,850.00</a:t>
                      </a:r>
                      <a:endParaRPr lang="es-EC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061545"/>
                  </a:ext>
                </a:extLst>
              </a:tr>
              <a:tr h="474190">
                <a:tc>
                  <a:txBody>
                    <a:bodyPr/>
                    <a:lstStyle/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s-ES" sz="1800" b="1" dirty="0"/>
                        <a:t>CONVENIO CDI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0" dirty="0"/>
                        <a:t>$ 40,895.64</a:t>
                      </a:r>
                      <a:endParaRPr lang="es-EC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319282"/>
                  </a:ext>
                </a:extLst>
              </a:tr>
              <a:tr h="47419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v"/>
                      </a:pPr>
                      <a:r>
                        <a:rPr lang="es-ES" sz="1800" b="1" dirty="0"/>
                        <a:t>TOTAL DE INVERSIÓN:</a:t>
                      </a:r>
                      <a:endParaRPr lang="es-EC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2000" b="1" dirty="0"/>
                        <a:t>$ 274,735.85</a:t>
                      </a:r>
                      <a:endParaRPr lang="es-EC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974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0249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DC57E-4880-424C-B2C4-4D4E2365B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704" y="238539"/>
            <a:ext cx="5724939" cy="1338470"/>
          </a:xfrm>
        </p:spPr>
        <p:txBody>
          <a:bodyPr>
            <a:noAutofit/>
          </a:bodyPr>
          <a:lstStyle/>
          <a:p>
            <a:r>
              <a:rPr lang="es-ES" sz="2800" b="1" dirty="0"/>
              <a:t>7. DIFICULTADES PRESENTADAS</a:t>
            </a:r>
            <a:br>
              <a:rPr lang="es-ES" b="1" dirty="0"/>
            </a:br>
            <a:endParaRPr lang="es-EC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8049D6-EF5A-426F-B028-C0911F1D88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1113183"/>
            <a:ext cx="7766936" cy="4034549"/>
          </a:xfrm>
        </p:spPr>
        <p:txBody>
          <a:bodyPr>
            <a:normAutofit fontScale="92500"/>
          </a:bodyPr>
          <a:lstStyle/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tx1"/>
                </a:solidFill>
              </a:rPr>
              <a:t>Entre las principales dificultades encontradas durante la gestión se destacan: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tx1"/>
                </a:solidFill>
              </a:rPr>
              <a:t>Limitación de recursos económicos.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tx1"/>
                </a:solidFill>
              </a:rPr>
              <a:t>Afectaciones climáticas en las comunidades y centro parroquial.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tx1"/>
                </a:solidFill>
              </a:rPr>
              <a:t>Necesidades prioritarias de infraestructura. 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es-ES" sz="2800" b="1" dirty="0">
                <a:solidFill>
                  <a:schemeClr val="tx1"/>
                </a:solidFill>
              </a:rPr>
              <a:t>Retrasos en asignaciones presupuestarias.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217931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EE2926-1672-41DD-8921-65949818A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8713" y="172278"/>
            <a:ext cx="7050157" cy="111318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/>
              <a:t>CONCLUSIONES</a:t>
            </a:r>
            <a:br>
              <a:rPr lang="es-ES" b="1" dirty="0"/>
            </a:br>
            <a:endParaRPr lang="es-EC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376887F-72BC-4EC5-A2AE-347C678A6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861392"/>
            <a:ext cx="8596668" cy="4969566"/>
          </a:xfrm>
        </p:spPr>
        <p:txBody>
          <a:bodyPr/>
          <a:lstStyle/>
          <a:p>
            <a:endParaRPr lang="es-ES" b="1" dirty="0"/>
          </a:p>
          <a:p>
            <a:pPr algn="just"/>
            <a:r>
              <a:rPr lang="es-ES" sz="3200" b="1" dirty="0">
                <a:solidFill>
                  <a:schemeClr val="tx1"/>
                </a:solidFill>
              </a:rPr>
              <a:t>El Gobierno Autónomo Descentralizado Parroquial Rural La Concepción trabajó de manera coordinada con la comunidad y diferentes instituciones públicas para atender las necesidades prioritarias de las comunidades de la parroquia, promoviendo el desarrollo local y el bienestar ciudadano.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2911561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83375EA-BEEF-60D2-90AD-B2ADCD58D68D}"/>
              </a:ext>
            </a:extLst>
          </p:cNvPr>
          <p:cNvSpPr txBox="1"/>
          <p:nvPr/>
        </p:nvSpPr>
        <p:spPr>
          <a:xfrm>
            <a:off x="1882588" y="343119"/>
            <a:ext cx="8081682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28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REUNIONES PRESIDENTE </a:t>
            </a:r>
            <a:r>
              <a:rPr lang="es-ES" sz="2800" b="1" kern="100" dirty="0" err="1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GADPRLC</a:t>
            </a:r>
            <a:r>
              <a:rPr lang="es-ES" sz="2800" b="1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 EL CONSEJO DE LA PREFECTURA DEL CARCHI AÑO 2025.</a:t>
            </a:r>
            <a:endParaRPr lang="es-EC" sz="2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64500966-5B56-83DC-C9A4-278B083484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359419"/>
              </p:ext>
            </p:extLst>
          </p:nvPr>
        </p:nvGraphicFramePr>
        <p:xfrm>
          <a:off x="578224" y="1508725"/>
          <a:ext cx="10340789" cy="46541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0972">
                  <a:extLst>
                    <a:ext uri="{9D8B030D-6E8A-4147-A177-3AD203B41FA5}">
                      <a16:colId xmlns:a16="http://schemas.microsoft.com/office/drawing/2014/main" val="1691591230"/>
                    </a:ext>
                  </a:extLst>
                </a:gridCol>
                <a:gridCol w="2953580">
                  <a:extLst>
                    <a:ext uri="{9D8B030D-6E8A-4147-A177-3AD203B41FA5}">
                      <a16:colId xmlns:a16="http://schemas.microsoft.com/office/drawing/2014/main" val="217755588"/>
                    </a:ext>
                  </a:extLst>
                </a:gridCol>
                <a:gridCol w="1993829">
                  <a:extLst>
                    <a:ext uri="{9D8B030D-6E8A-4147-A177-3AD203B41FA5}">
                      <a16:colId xmlns:a16="http://schemas.microsoft.com/office/drawing/2014/main" val="399169193"/>
                    </a:ext>
                  </a:extLst>
                </a:gridCol>
                <a:gridCol w="2442408">
                  <a:extLst>
                    <a:ext uri="{9D8B030D-6E8A-4147-A177-3AD203B41FA5}">
                      <a16:colId xmlns:a16="http://schemas.microsoft.com/office/drawing/2014/main" val="3127801629"/>
                    </a:ext>
                  </a:extLst>
                </a:gridCol>
              </a:tblGrid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FECHA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DETALLE DE LA ACTIVIDAD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TIPO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RESPONSABLE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581108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Martes 09/12/2025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Extraordinaria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605355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Miércoles 17/12/2025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5560150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Miércoles 26/11/2025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8584908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Martes 11/11/2025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Extraordinaria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7805353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Viernes 31/10/2025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154225"/>
                  </a:ext>
                </a:extLst>
              </a:tr>
              <a:tr h="2844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Martes 30/09/2025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7007641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Jueves 11/09/2025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Extraordinaria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1314226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Jueves 28/08/2025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Extraordinaria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6605004"/>
                  </a:ext>
                </a:extLst>
              </a:tr>
              <a:tr h="276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Martes 12/08/2025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8397689"/>
                  </a:ext>
                </a:extLst>
              </a:tr>
              <a:tr h="4235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Martes 06/08/2025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 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Extraordinaria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Danny Valdivieso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9486307"/>
                  </a:ext>
                </a:extLst>
              </a:tr>
              <a:tr h="2767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Jueves 31/07/2025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Reunión de consejo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>
                          <a:effectLst/>
                        </a:rPr>
                        <a:t>Ordinaria </a:t>
                      </a:r>
                      <a:endParaRPr lang="es-EC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800" kern="100" dirty="0">
                          <a:effectLst/>
                        </a:rPr>
                        <a:t>Danny Valdivieso</a:t>
                      </a:r>
                      <a:endParaRPr lang="es-EC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46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918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C8281D-40CE-44B4-A259-488ACE17B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062" y="359013"/>
            <a:ext cx="8596668" cy="3498573"/>
          </a:xfrm>
        </p:spPr>
        <p:txBody>
          <a:bodyPr>
            <a:normAutofit/>
          </a:bodyPr>
          <a:lstStyle/>
          <a:p>
            <a:pPr algn="ctr"/>
            <a:r>
              <a:rPr lang="es-ES" sz="6000" b="1" dirty="0"/>
              <a:t>MUCHAS GRACIAS POR SU ATENCIÓN</a:t>
            </a:r>
            <a:endParaRPr lang="es-EC" sz="6000" b="1" dirty="0"/>
          </a:p>
        </p:txBody>
      </p:sp>
      <p:pic>
        <p:nvPicPr>
          <p:cNvPr id="12290" name="Picture 2" descr="Puede ser una imagen de texto que dice &quot;RENDICIÓN DE CUENTAS 2025 DELIBERACIÓN PÚBLICA Jueves 28 mayo de 2026 Salón del Ex Convento La Concepción, calle Callixto Chalá de Febrero Hora: Hora:16h00 16hoo Danny Alfredo Valdivieso Borja PRESIDENTE DEL GAD PARROQUIAL RURAL LA CONCEPCIÓN&quot;">
            <a:extLst>
              <a:ext uri="{FF2B5EF4-FFF2-40B4-BE49-F238E27FC236}">
                <a16:creationId xmlns:a16="http://schemas.microsoft.com/office/drawing/2014/main" id="{7E34AD9F-7645-47D4-6D52-6ED8031EA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094" y="2108299"/>
            <a:ext cx="8070603" cy="450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8905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882</TotalTime>
  <Words>1572</Words>
  <Application>Microsoft Office PowerPoint</Application>
  <PresentationFormat>Panorámica</PresentationFormat>
  <Paragraphs>162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0" baseType="lpstr">
      <vt:lpstr>Arial</vt:lpstr>
      <vt:lpstr>Calibri</vt:lpstr>
      <vt:lpstr>Trebuchet MS</vt:lpstr>
      <vt:lpstr>Wingdings</vt:lpstr>
      <vt:lpstr>Wingdings 3</vt:lpstr>
      <vt:lpstr>Faceta</vt:lpstr>
      <vt:lpstr>PRESIDENTE DEL GADPR  LA CONCEPCIÓN   INFORME DE GESTION AÑO 2025</vt:lpstr>
      <vt:lpstr>1. INTRODUCCIÓN </vt:lpstr>
      <vt:lpstr>2. OBJETIVO DEL INFORME </vt:lpstr>
      <vt:lpstr>MARCO LEGAL</vt:lpstr>
      <vt:lpstr>3. ACTIVIDADES REALIZADAS 2025</vt:lpstr>
      <vt:lpstr>MINGAS COMUNITARIAS DE MANTENIMIENTO VIAL</vt:lpstr>
      <vt:lpstr>6.3. RESULTADOS ALCANZADOS 2025</vt:lpstr>
      <vt:lpstr>3.1. ACTIVIDADES REALIZADAS 2025</vt:lpstr>
      <vt:lpstr>6.2. RESULTADOS ALCANZADOS 2025</vt:lpstr>
      <vt:lpstr>GESTIONES CON EMELNORTE 2025</vt:lpstr>
      <vt:lpstr>Presentación de PowerPoint</vt:lpstr>
      <vt:lpstr>Gestiones realizadas GAD MIRA 2025</vt:lpstr>
      <vt:lpstr>4. Gestión para solución de Emergencias</vt:lpstr>
      <vt:lpstr>3.3. ACTIVIDADES REALIZADAS 2025</vt:lpstr>
      <vt:lpstr>6. RESULTADOS DE LA FIRMAS DE CONVENIOS</vt:lpstr>
      <vt:lpstr>6.1. RESULTADOS DE LA FIRMAS DE CONVENIOS</vt:lpstr>
      <vt:lpstr>Presentación de PowerPoint</vt:lpstr>
      <vt:lpstr>REUNIONES DE JUNTA PARROQUIAL CONVOCADAS 2025</vt:lpstr>
      <vt:lpstr>Atención audiencias ciudadanas 2025</vt:lpstr>
      <vt:lpstr>5. GESTIÓN DE CONVENIOS INSTITUCIONALES 2025</vt:lpstr>
      <vt:lpstr>7. DIFICULTADES PRESENTADAS </vt:lpstr>
      <vt:lpstr>CONCLUSIONES </vt:lpstr>
      <vt:lpstr>Presentación de PowerPoint</vt:lpstr>
      <vt:lpstr>MUCHAS 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DE GESTION DEL GADPRLC AÑO ENERO 2025</dc:title>
  <dc:creator>GAD-LA CONCEPCION</dc:creator>
  <cp:lastModifiedBy>Elizabeth Palacios</cp:lastModifiedBy>
  <cp:revision>27</cp:revision>
  <dcterms:created xsi:type="dcterms:W3CDTF">2026-05-26T18:04:21Z</dcterms:created>
  <dcterms:modified xsi:type="dcterms:W3CDTF">2026-05-28T19:24:06Z</dcterms:modified>
</cp:coreProperties>
</file>